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1" r:id="rId2"/>
    <p:sldId id="258" r:id="rId3"/>
    <p:sldId id="259" r:id="rId4"/>
    <p:sldId id="314" r:id="rId5"/>
    <p:sldId id="261" r:id="rId6"/>
    <p:sldId id="273" r:id="rId7"/>
    <p:sldId id="311" r:id="rId8"/>
    <p:sldId id="312" r:id="rId9"/>
    <p:sldId id="313" r:id="rId10"/>
    <p:sldId id="268" r:id="rId11"/>
    <p:sldId id="269" r:id="rId12"/>
    <p:sldId id="270" r:id="rId13"/>
    <p:sldId id="280" r:id="rId14"/>
    <p:sldId id="282" r:id="rId15"/>
    <p:sldId id="283" r:id="rId16"/>
    <p:sldId id="284" r:id="rId17"/>
    <p:sldId id="285" r:id="rId18"/>
    <p:sldId id="274" r:id="rId19"/>
    <p:sldId id="286" r:id="rId20"/>
    <p:sldId id="287" r:id="rId21"/>
    <p:sldId id="288" r:id="rId22"/>
    <p:sldId id="289" r:id="rId23"/>
    <p:sldId id="275" r:id="rId24"/>
    <p:sldId id="290" r:id="rId25"/>
    <p:sldId id="291" r:id="rId26"/>
    <p:sldId id="292" r:id="rId27"/>
    <p:sldId id="293" r:id="rId28"/>
    <p:sldId id="294" r:id="rId29"/>
    <p:sldId id="295" r:id="rId30"/>
    <p:sldId id="296" r:id="rId31"/>
    <p:sldId id="276" r:id="rId32"/>
    <p:sldId id="297" r:id="rId33"/>
    <p:sldId id="300" r:id="rId34"/>
    <p:sldId id="303" r:id="rId35"/>
    <p:sldId id="308" r:id="rId36"/>
    <p:sldId id="277" r:id="rId37"/>
    <p:sldId id="301" r:id="rId38"/>
    <p:sldId id="304" r:id="rId39"/>
    <p:sldId id="302" r:id="rId40"/>
    <p:sldId id="298" r:id="rId41"/>
    <p:sldId id="309" r:id="rId42"/>
    <p:sldId id="310" r:id="rId43"/>
    <p:sldId id="278" r:id="rId44"/>
    <p:sldId id="305" r:id="rId45"/>
    <p:sldId id="306" r:id="rId46"/>
    <p:sldId id="307" r:id="rId47"/>
    <p:sldId id="265"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77" d="100"/>
          <a:sy n="77" d="100"/>
        </p:scale>
        <p:origin x="9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A20E6-DA9A-425D-9DD6-2FBBC556DF92}"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C5339-193A-473A-803A-F0FB279E5FD8}" type="slidenum">
              <a:rPr lang="en-US" smtClean="0"/>
              <a:t>‹#›</a:t>
            </a:fld>
            <a:endParaRPr lang="en-US"/>
          </a:p>
        </p:txBody>
      </p:sp>
    </p:spTree>
    <p:extLst>
      <p:ext uri="{BB962C8B-B14F-4D97-AF65-F5344CB8AC3E}">
        <p14:creationId xmlns:p14="http://schemas.microsoft.com/office/powerpoint/2010/main" val="177335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30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038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79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9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8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282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7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3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60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1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81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386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41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7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312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86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67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12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1477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459223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91858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2824634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6987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64" name="Google Shape;64;p14"/>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8721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endParaRPr/>
          </a:p>
        </p:txBody>
      </p:sp>
      <p:sp>
        <p:nvSpPr>
          <p:cNvPr id="33" name="Google Shape;33;p9"/>
          <p:cNvSpPr txBox="1">
            <a:spLocks noGrp="1"/>
          </p:cNvSpPr>
          <p:nvPr>
            <p:ph type="subTitle" idx="1"/>
          </p:nvPr>
        </p:nvSpPr>
        <p:spPr>
          <a:xfrm>
            <a:off x="2221100" y="4077900"/>
            <a:ext cx="3478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solidFill>
                  <a:schemeClr val="dk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34" name="Google Shape;34;p9"/>
          <p:cNvSpPr txBox="1">
            <a:spLocks noGrp="1"/>
          </p:cNvSpPr>
          <p:nvPr>
            <p:ph type="ctrTitle" idx="2"/>
          </p:nvPr>
        </p:nvSpPr>
        <p:spPr>
          <a:xfrm>
            <a:off x="261980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642320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89" name="Google Shape;89;p2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0" name="Google Shape;90;p20"/>
          <p:cNvSpPr txBox="1">
            <a:spLocks noGrp="1"/>
          </p:cNvSpPr>
          <p:nvPr>
            <p:ph type="ctrTitle" idx="2"/>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91" name="Google Shape;91;p20"/>
          <p:cNvSpPr txBox="1">
            <a:spLocks noGrp="1"/>
          </p:cNvSpPr>
          <p:nvPr>
            <p:ph type="subTitle" idx="3"/>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2" name="Google Shape;92;p20"/>
          <p:cNvSpPr txBox="1">
            <a:spLocks noGrp="1"/>
          </p:cNvSpPr>
          <p:nvPr>
            <p:ph type="ctrTitle" idx="4"/>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93" name="Google Shape;93;p20"/>
          <p:cNvSpPr txBox="1">
            <a:spLocks noGrp="1"/>
          </p:cNvSpPr>
          <p:nvPr>
            <p:ph type="subTitle" idx="5"/>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4" name="Google Shape;94;p20"/>
          <p:cNvSpPr txBox="1">
            <a:spLocks noGrp="1"/>
          </p:cNvSpPr>
          <p:nvPr>
            <p:ph type="ctrTitle" idx="6"/>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748276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68" name="Google Shape;68;p15"/>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862608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07" name="Google Shape;107;p2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08" name="Google Shape;108;p2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09" name="Google Shape;109;p2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0" name="Google Shape;110;p2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1" name="Google Shape;111;p2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2" name="Google Shape;112;p2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3" name="Google Shape;113;p2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4" name="Google Shape;114;p2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5" name="Google Shape;115;p2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6" name="Google Shape;116;p2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7" name="Google Shape;117;p2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8" name="Google Shape;118;p2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277867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72" name="Google Shape;72;p16"/>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9965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432307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 only 4">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23107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2C6B9D4-B76F-4BFC-A897-2BA90A178F72}"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2175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C6B9D4-B76F-4BFC-A897-2BA90A178F72}"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404255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C6B9D4-B76F-4BFC-A897-2BA90A178F72}"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82140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C6B9D4-B76F-4BFC-A897-2BA90A178F72}"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376952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6B9D4-B76F-4BFC-A897-2BA90A178F72}" type="datetimeFigureOut">
              <a:rPr lang="en-US" smtClean="0"/>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356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C6B9D4-B76F-4BFC-A897-2BA90A178F72}"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68997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C6B9D4-B76F-4BFC-A897-2BA90A178F72}"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20099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6B9D4-B76F-4BFC-A897-2BA90A178F72}" type="datetimeFigureOut">
              <a:rPr lang="en-US" smtClean="0"/>
              <a:t>8/16/2021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A623C-BADA-4A0A-9BE2-B215BC5CD68B}" type="slidenum">
              <a:rPr lang="en-US" smtClean="0"/>
              <a:t>‹#›</a:t>
            </a:fld>
            <a:endParaRPr lang="en-US"/>
          </a:p>
        </p:txBody>
      </p:sp>
    </p:spTree>
    <p:extLst>
      <p:ext uri="{BB962C8B-B14F-4D97-AF65-F5344CB8AC3E}">
        <p14:creationId xmlns:p14="http://schemas.microsoft.com/office/powerpoint/2010/main" val="3018582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857345" y="1839183"/>
            <a:ext cx="6927600" cy="2561600"/>
          </a:xfrm>
          <a:prstGeom prst="rect">
            <a:avLst/>
          </a:prstGeom>
        </p:spPr>
        <p:txBody>
          <a:bodyPr spcFirstLastPara="1" vert="horz" wrap="square" lIns="121900" tIns="121900" rIns="121900" bIns="121900" rtlCol="0" anchor="ctr" anchorCtr="0">
            <a:noAutofit/>
          </a:bodyPr>
          <a:lstStyle/>
          <a:p>
            <a:pPr>
              <a:buClr>
                <a:schemeClr val="dk1"/>
              </a:buClr>
              <a:buSzPts val="1100"/>
            </a:pPr>
            <a:r>
              <a:rPr lang="en-US" i="1" dirty="0" err="1" smtClean="0">
                <a:latin typeface="Times New Roman" panose="02020603050405020304" pitchFamily="18" charset="0"/>
                <a:cs typeface="Times New Roman" panose="02020603050405020304" pitchFamily="18" charset="0"/>
              </a:rPr>
              <a:t>UIControl</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in </a:t>
            </a:r>
            <a:r>
              <a:rPr lang="en-US" i="1" dirty="0">
                <a:latin typeface="Times New Roman" panose="02020603050405020304" pitchFamily="18" charset="0"/>
                <a:cs typeface="Times New Roman" panose="02020603050405020304" pitchFamily="18" charset="0"/>
              </a:rPr>
              <a:t>Swift</a:t>
            </a:r>
            <a:endParaRPr dirty="0"/>
          </a:p>
        </p:txBody>
      </p:sp>
      <p:cxnSp>
        <p:nvCxnSpPr>
          <p:cNvPr id="439" name="Google Shape;439;p48"/>
          <p:cNvCxnSpPr/>
          <p:nvPr/>
        </p:nvCxnSpPr>
        <p:spPr>
          <a:xfrm>
            <a:off x="0" y="3650600"/>
            <a:ext cx="2235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34394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TYPES</a:t>
            </a:r>
            <a:endParaRPr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2D0674-C99B-7342-8998-BE0CE2C411F4}"/>
              </a:ext>
            </a:extLst>
          </p:cNvPr>
          <p:cNvPicPr>
            <a:picLocks noChangeAspect="1"/>
          </p:cNvPicPr>
          <p:nvPr/>
        </p:nvPicPr>
        <p:blipFill>
          <a:blip r:embed="rId3"/>
          <a:stretch>
            <a:fillRect/>
          </a:stretch>
        </p:blipFill>
        <p:spPr>
          <a:xfrm>
            <a:off x="1986301" y="1605607"/>
            <a:ext cx="8219399" cy="4595233"/>
          </a:xfrm>
          <a:prstGeom prst="rect">
            <a:avLst/>
          </a:prstGeom>
        </p:spPr>
      </p:pic>
    </p:spTree>
    <p:extLst>
      <p:ext uri="{BB962C8B-B14F-4D97-AF65-F5344CB8AC3E}">
        <p14:creationId xmlns:p14="http://schemas.microsoft.com/office/powerpoint/2010/main" val="3978181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3727700" y="2378800"/>
            <a:ext cx="6927600" cy="2561600"/>
          </a:xfrm>
          <a:prstGeom prst="rect">
            <a:avLst/>
          </a:prstGeom>
        </p:spPr>
        <p:txBody>
          <a:bodyPr spcFirstLastPara="1" vert="horz" wrap="square" lIns="121900" tIns="121900" rIns="121900" bIns="121900" rtlCol="0" anchor="ctr" anchorCtr="0">
            <a:noAutofit/>
          </a:bodyPr>
          <a:lstStyle/>
          <a:p>
            <a:r>
              <a:rPr lang="en-US" dirty="0">
                <a:latin typeface="Times New Roman" panose="02020603050405020304" pitchFamily="18" charset="0"/>
                <a:cs typeface="Times New Roman" panose="02020603050405020304" pitchFamily="18" charset="0"/>
              </a:rPr>
              <a:t>INITIALIZATION AND </a:t>
            </a:r>
            <a:r>
              <a:rPr lang="en-US" dirty="0" smtClean="0">
                <a:latin typeface="Times New Roman" panose="02020603050405020304" pitchFamily="18" charset="0"/>
                <a:cs typeface="Times New Roman" panose="02020603050405020304" pitchFamily="18" charset="0"/>
              </a:rPr>
              <a:t>USING</a:t>
            </a:r>
            <a:endParaRPr lang="en-US" dirty="0">
              <a:latin typeface="Times New Roman" panose="02020603050405020304" pitchFamily="18" charset="0"/>
              <a:cs typeface="Times New Roman" panose="02020603050405020304" pitchFamily="18" charset="0"/>
            </a:endParaRPr>
          </a:p>
        </p:txBody>
      </p:sp>
      <p:sp>
        <p:nvSpPr>
          <p:cNvPr id="346" name="Google Shape;346;p44"/>
          <p:cNvSpPr txBox="1">
            <a:spLocks noGrp="1"/>
          </p:cNvSpPr>
          <p:nvPr>
            <p:ph type="title" idx="2"/>
          </p:nvPr>
        </p:nvSpPr>
        <p:spPr>
          <a:xfrm flipH="1">
            <a:off x="6627924" y="1380284"/>
            <a:ext cx="3972400" cy="1006000"/>
          </a:xfrm>
          <a:prstGeom prst="rect">
            <a:avLst/>
          </a:prstGeom>
        </p:spPr>
        <p:txBody>
          <a:bodyPr spcFirstLastPara="1" vert="horz" wrap="square" lIns="121900" tIns="121900" rIns="121900" bIns="121900" rtlCol="0" anchor="ctr" anchorCtr="0">
            <a:noAutofit/>
          </a:bodyPr>
          <a:lstStyle/>
          <a:p>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cxnSp>
        <p:nvCxnSpPr>
          <p:cNvPr id="347" name="Google Shape;347;p44"/>
          <p:cNvCxnSpPr/>
          <p:nvPr/>
        </p:nvCxnSpPr>
        <p:spPr>
          <a:xfrm>
            <a:off x="10169100" y="3659600"/>
            <a:ext cx="20808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335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wipe(down)">
                                      <p:cBhvr>
                                        <p:cTn id="7" dur="500"/>
                                        <p:tgtEl>
                                          <p:spTgt spid="3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6"/>
                                        </p:tgtEl>
                                        <p:attrNameLst>
                                          <p:attrName>style.visibility</p:attrName>
                                        </p:attrNameLst>
                                      </p:cBhvr>
                                      <p:to>
                                        <p:strVal val="visible"/>
                                      </p:to>
                                    </p:set>
                                    <p:animEffect transition="in" filter="wipe(down)">
                                      <p:cBhvr>
                                        <p:cTn id="10" dur="500"/>
                                        <p:tgtEl>
                                          <p:spTgt spid="34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4"/>
                                        </p:tgtEl>
                                        <p:attrNameLst>
                                          <p:attrName>style.visibility</p:attrName>
                                        </p:attrNameLst>
                                      </p:cBhvr>
                                      <p:to>
                                        <p:strVal val="visible"/>
                                      </p:to>
                                    </p:set>
                                    <p:animEffect transition="in" filter="wipe(down)">
                                      <p:cBhvr>
                                        <p:cTn id="13"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UIButton</a:t>
            </a:r>
            <a:endParaRPr b="1" dirty="0">
              <a:latin typeface="Times New Roman" panose="02020603050405020304" pitchFamily="18" charset="0"/>
              <a:cs typeface="Times New Roman" panose="02020603050405020304" pitchFamily="18" charset="0"/>
            </a:endParaRPr>
          </a:p>
        </p:txBody>
      </p:sp>
      <p:sp>
        <p:nvSpPr>
          <p:cNvPr id="15" name="Rectangle 14"/>
          <p:cNvSpPr/>
          <p:nvPr/>
        </p:nvSpPr>
        <p:spPr>
          <a:xfrm>
            <a:off x="728232" y="1599006"/>
            <a:ext cx="8474133" cy="4662815"/>
          </a:xfrm>
          <a:prstGeom prst="rect">
            <a:avLst/>
          </a:prstGeom>
        </p:spPr>
        <p:txBody>
          <a:bodyPr wrap="square">
            <a:spAutoFit/>
          </a:bodyPr>
          <a:lstStyle/>
          <a:p>
            <a:pPr>
              <a:lnSpc>
                <a:spcPct val="150000"/>
              </a:lnSpc>
            </a:pPr>
            <a:r>
              <a:rPr lang="en-US" sz="2200" dirty="0"/>
              <a:t>❖ </a:t>
            </a:r>
            <a:r>
              <a:rPr lang="vi-VN" sz="2200" dirty="0"/>
              <a:t>Một điều khiển thực thi mã tùy chỉnh của bạn để phản hồi lại các tương tác của người dùng</a:t>
            </a:r>
            <a:r>
              <a:rPr lang="vi-VN" sz="2200" dirty="0" smtClean="0"/>
              <a:t>.</a:t>
            </a:r>
            <a:endParaRPr lang="en-US" sz="2200" dirty="0" smtClean="0"/>
          </a:p>
          <a:p>
            <a:pPr>
              <a:lnSpc>
                <a:spcPct val="150000"/>
              </a:lnSpc>
            </a:pPr>
            <a:r>
              <a:rPr lang="en-US" sz="2200" dirty="0" smtClean="0"/>
              <a:t>❖ </a:t>
            </a:r>
            <a:r>
              <a:rPr lang="vi-VN" sz="2200" dirty="0"/>
              <a:t>Khi bạn nhấn vào một nút hoặc chọn một nút có tiêu điểm, nút đó sẽ thực hiện bất kỳ hành động nào được gắn vào nút đó. Bạn truyền đạt mục đích của một nút bằng cách sử dụng nhãn văn bản, hình ảnh hoặc cả hai</a:t>
            </a:r>
            <a:r>
              <a:rPr lang="vi-VN" sz="2200" dirty="0" smtClean="0"/>
              <a:t>.</a:t>
            </a:r>
            <a:endParaRPr lang="en-US" sz="2200" dirty="0" smtClean="0"/>
          </a:p>
          <a:p>
            <a:pPr>
              <a:lnSpc>
                <a:spcPct val="150000"/>
              </a:lnSpc>
            </a:pPr>
            <a:r>
              <a:rPr lang="en-US" sz="2200" dirty="0"/>
              <a:t>❖ </a:t>
            </a:r>
            <a:r>
              <a:rPr lang="en-US" sz="2200" dirty="0" err="1"/>
              <a:t>Giao</a:t>
            </a:r>
            <a:r>
              <a:rPr lang="en-US" sz="2200" dirty="0"/>
              <a:t> </a:t>
            </a:r>
            <a:r>
              <a:rPr lang="en-US" sz="2200" dirty="0" err="1"/>
              <a:t>diện</a:t>
            </a:r>
            <a:r>
              <a:rPr lang="en-US" sz="2200" dirty="0"/>
              <a:t> </a:t>
            </a:r>
            <a:r>
              <a:rPr lang="en-US" sz="2200" dirty="0" err="1"/>
              <a:t>của</a:t>
            </a:r>
            <a:r>
              <a:rPr lang="en-US" sz="2200" dirty="0"/>
              <a:t> </a:t>
            </a:r>
            <a:r>
              <a:rPr lang="en-US" sz="2200" dirty="0" err="1"/>
              <a:t>các</a:t>
            </a:r>
            <a:r>
              <a:rPr lang="en-US" sz="2200" dirty="0"/>
              <a:t> </a:t>
            </a:r>
            <a:r>
              <a:rPr lang="en-US" sz="2200" dirty="0" err="1"/>
              <a:t>nút</a:t>
            </a:r>
            <a:r>
              <a:rPr lang="en-US" sz="2200" dirty="0"/>
              <a:t> </a:t>
            </a:r>
            <a:r>
              <a:rPr lang="en-US" sz="2200" dirty="0" err="1"/>
              <a:t>có</a:t>
            </a:r>
            <a:r>
              <a:rPr lang="en-US" sz="2200" dirty="0"/>
              <a:t> </a:t>
            </a:r>
            <a:r>
              <a:rPr lang="en-US" sz="2200" dirty="0" err="1"/>
              <a:t>thể</a:t>
            </a:r>
            <a:r>
              <a:rPr lang="en-US" sz="2200" dirty="0"/>
              <a:t> </a:t>
            </a:r>
            <a:r>
              <a:rPr lang="en-US" sz="2200" dirty="0" err="1"/>
              <a:t>định</a:t>
            </a:r>
            <a:r>
              <a:rPr lang="en-US" sz="2200" dirty="0"/>
              <a:t> </a:t>
            </a:r>
            <a:r>
              <a:rPr lang="en-US" sz="2200" dirty="0" err="1"/>
              <a:t>cấu</a:t>
            </a:r>
            <a:r>
              <a:rPr lang="en-US" sz="2200" dirty="0"/>
              <a:t> </a:t>
            </a:r>
            <a:r>
              <a:rPr lang="en-US" sz="2200" dirty="0" err="1"/>
              <a:t>hình</a:t>
            </a:r>
            <a:r>
              <a:rPr lang="en-US" sz="2200" dirty="0"/>
              <a:t>, </a:t>
            </a:r>
            <a:r>
              <a:rPr lang="en-US" sz="2200" dirty="0" err="1"/>
              <a:t>vì</a:t>
            </a:r>
            <a:r>
              <a:rPr lang="en-US" sz="2200" dirty="0"/>
              <a:t> </a:t>
            </a:r>
            <a:r>
              <a:rPr lang="en-US" sz="2200" dirty="0" err="1"/>
              <a:t>vậy</a:t>
            </a:r>
            <a:r>
              <a:rPr lang="en-US" sz="2200" dirty="0"/>
              <a:t> </a:t>
            </a:r>
            <a:r>
              <a:rPr lang="en-US" sz="2200" dirty="0" err="1"/>
              <a:t>bạn</a:t>
            </a:r>
            <a:r>
              <a:rPr lang="en-US" sz="2200" dirty="0"/>
              <a:t> </a:t>
            </a:r>
            <a:r>
              <a:rPr lang="en-US" sz="2200" dirty="0" err="1"/>
              <a:t>có</a:t>
            </a:r>
            <a:r>
              <a:rPr lang="en-US" sz="2200" dirty="0"/>
              <a:t> </a:t>
            </a:r>
            <a:r>
              <a:rPr lang="en-US" sz="2200" dirty="0" err="1"/>
              <a:t>thể</a:t>
            </a:r>
            <a:r>
              <a:rPr lang="en-US" sz="2200" dirty="0"/>
              <a:t> </a:t>
            </a:r>
            <a:r>
              <a:rPr lang="en-US" sz="2200" dirty="0" err="1"/>
              <a:t>tô</a:t>
            </a:r>
            <a:r>
              <a:rPr lang="en-US" sz="2200" dirty="0"/>
              <a:t> </a:t>
            </a:r>
            <a:r>
              <a:rPr lang="en-US" sz="2200" dirty="0" err="1"/>
              <a:t>màu</a:t>
            </a:r>
            <a:r>
              <a:rPr lang="en-US" sz="2200" dirty="0"/>
              <a:t> </a:t>
            </a:r>
            <a:r>
              <a:rPr lang="en-US" sz="2200" dirty="0" err="1"/>
              <a:t>các</a:t>
            </a:r>
            <a:r>
              <a:rPr lang="en-US" sz="2200" dirty="0"/>
              <a:t> </a:t>
            </a:r>
            <a:r>
              <a:rPr lang="en-US" sz="2200" dirty="0" err="1"/>
              <a:t>nút</a:t>
            </a:r>
            <a:r>
              <a:rPr lang="en-US" sz="2200" dirty="0"/>
              <a:t> </a:t>
            </a:r>
            <a:r>
              <a:rPr lang="en-US" sz="2200" dirty="0" err="1"/>
              <a:t>hoặc</a:t>
            </a:r>
            <a:r>
              <a:rPr lang="en-US" sz="2200" dirty="0"/>
              <a:t> </a:t>
            </a:r>
            <a:r>
              <a:rPr lang="en-US" sz="2200" dirty="0" err="1"/>
              <a:t>định</a:t>
            </a:r>
            <a:r>
              <a:rPr lang="en-US" sz="2200" dirty="0"/>
              <a:t> </a:t>
            </a:r>
            <a:r>
              <a:rPr lang="en-US" sz="2200" dirty="0" err="1"/>
              <a:t>dạng</a:t>
            </a:r>
            <a:r>
              <a:rPr lang="en-US" sz="2200" dirty="0"/>
              <a:t> </a:t>
            </a:r>
            <a:r>
              <a:rPr lang="en-US" sz="2200" dirty="0" err="1"/>
              <a:t>tiêu</a:t>
            </a:r>
            <a:r>
              <a:rPr lang="en-US" sz="2200" dirty="0"/>
              <a:t> </a:t>
            </a:r>
            <a:r>
              <a:rPr lang="en-US" sz="2200" dirty="0" err="1"/>
              <a:t>đề</a:t>
            </a:r>
            <a:r>
              <a:rPr lang="en-US" sz="2200" dirty="0"/>
              <a:t> </a:t>
            </a:r>
            <a:r>
              <a:rPr lang="en-US" sz="2200" dirty="0" err="1"/>
              <a:t>để</a:t>
            </a:r>
            <a:r>
              <a:rPr lang="en-US" sz="2200" dirty="0"/>
              <a:t> </a:t>
            </a:r>
            <a:r>
              <a:rPr lang="en-US" sz="2200" dirty="0" err="1"/>
              <a:t>phù</a:t>
            </a:r>
            <a:r>
              <a:rPr lang="en-US" sz="2200" dirty="0"/>
              <a:t> </a:t>
            </a:r>
            <a:r>
              <a:rPr lang="en-US" sz="2200" dirty="0" err="1"/>
              <a:t>hợp</a:t>
            </a:r>
            <a:r>
              <a:rPr lang="en-US" sz="2200" dirty="0"/>
              <a:t> </a:t>
            </a:r>
            <a:r>
              <a:rPr lang="en-US" sz="2200" dirty="0" err="1"/>
              <a:t>với</a:t>
            </a:r>
            <a:r>
              <a:rPr lang="en-US" sz="2200" dirty="0"/>
              <a:t> </a:t>
            </a:r>
            <a:r>
              <a:rPr lang="en-US" sz="2200" dirty="0" err="1"/>
              <a:t>thiết</a:t>
            </a:r>
            <a:r>
              <a:rPr lang="en-US" sz="2200" dirty="0"/>
              <a:t> </a:t>
            </a:r>
            <a:r>
              <a:rPr lang="en-US" sz="2200" dirty="0" err="1"/>
              <a:t>kế</a:t>
            </a:r>
            <a:r>
              <a:rPr lang="en-US" sz="2200" dirty="0"/>
              <a:t> </a:t>
            </a:r>
            <a:r>
              <a:rPr lang="en-US" sz="2200" dirty="0" err="1"/>
              <a:t>của</a:t>
            </a:r>
            <a:r>
              <a:rPr lang="en-US" sz="2200" dirty="0"/>
              <a:t> </a:t>
            </a:r>
            <a:r>
              <a:rPr lang="en-US" sz="2200" dirty="0" err="1"/>
              <a:t>ứng</a:t>
            </a:r>
            <a:r>
              <a:rPr lang="en-US" sz="2200" dirty="0"/>
              <a:t> </a:t>
            </a:r>
            <a:r>
              <a:rPr lang="en-US" sz="2200" dirty="0" err="1"/>
              <a:t>dụng</a:t>
            </a:r>
            <a:r>
              <a:rPr lang="en-US" sz="2200" dirty="0"/>
              <a:t> </a:t>
            </a:r>
            <a:r>
              <a:rPr lang="en-US" sz="2200" dirty="0" err="1"/>
              <a:t>của</a:t>
            </a:r>
            <a:r>
              <a:rPr lang="en-US" sz="2200" dirty="0"/>
              <a:t> </a:t>
            </a:r>
            <a:r>
              <a:rPr lang="en-US" sz="2200" dirty="0" err="1" smtClean="0"/>
              <a:t>mình.s</a:t>
            </a:r>
            <a:endParaRPr lang="en-US" sz="2200" dirty="0"/>
          </a:p>
        </p:txBody>
      </p:sp>
    </p:spTree>
    <p:extLst>
      <p:ext uri="{BB962C8B-B14F-4D97-AF65-F5344CB8AC3E}">
        <p14:creationId xmlns:p14="http://schemas.microsoft.com/office/powerpoint/2010/main" val="943744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Title 1"/>
          <p:cNvSpPr>
            <a:spLocks noGrp="1"/>
          </p:cNvSpPr>
          <p:nvPr>
            <p:ph type="ctrTitle"/>
          </p:nvPr>
        </p:nvSpPr>
        <p:spPr>
          <a:xfrm>
            <a:off x="2619801" y="470467"/>
            <a:ext cx="6952400" cy="743478"/>
          </a:xfrm>
        </p:spPr>
        <p:txBody>
          <a:bodyPr/>
          <a:lstStyle/>
          <a:p>
            <a:r>
              <a:rPr lang="en-US" b="1" dirty="0" smtClean="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UIButton</a:t>
            </a:r>
            <a:r>
              <a:rPr lang="en-US" b="1" dirty="0">
                <a:latin typeface="Times New Roman" panose="02020603050405020304" pitchFamily="18" charset="0"/>
                <a:cs typeface="Times New Roman" panose="02020603050405020304" pitchFamily="18" charset="0"/>
              </a:rPr>
              <a:t> by drag and drop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417" y="1640956"/>
            <a:ext cx="8213167" cy="4536108"/>
          </a:xfrm>
          <a:prstGeom prst="rect">
            <a:avLst/>
          </a:prstGeom>
        </p:spPr>
      </p:pic>
    </p:spTree>
    <p:extLst>
      <p:ext uri="{BB962C8B-B14F-4D97-AF65-F5344CB8AC3E}">
        <p14:creationId xmlns:p14="http://schemas.microsoft.com/office/powerpoint/2010/main" val="1826488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4" y="1071921"/>
            <a:ext cx="8139322" cy="4842495"/>
          </a:xfrm>
          <a:prstGeom prst="rect">
            <a:avLst/>
          </a:prstGeom>
        </p:spPr>
      </p:pic>
    </p:spTree>
    <p:extLst>
      <p:ext uri="{BB962C8B-B14F-4D97-AF65-F5344CB8AC3E}">
        <p14:creationId xmlns:p14="http://schemas.microsoft.com/office/powerpoint/2010/main" val="1294060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7" y="772510"/>
            <a:ext cx="7735837" cy="5312979"/>
          </a:xfrm>
          <a:prstGeom prst="rect">
            <a:avLst/>
          </a:prstGeom>
        </p:spPr>
      </p:pic>
    </p:spTree>
    <p:extLst>
      <p:ext uri="{BB962C8B-B14F-4D97-AF65-F5344CB8AC3E}">
        <p14:creationId xmlns:p14="http://schemas.microsoft.com/office/powerpoint/2010/main" val="2815429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266118" y="401456"/>
            <a:ext cx="6952400" cy="759243"/>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UIButton</a:t>
            </a:r>
            <a:r>
              <a:rPr lang="en-US" b="1" dirty="0">
                <a:latin typeface="Times New Roman" panose="02020603050405020304" pitchFamily="18" charset="0"/>
                <a:cs typeface="Times New Roman" panose="02020603050405020304" pitchFamily="18" charset="0"/>
              </a:rPr>
              <a:t> with code</a:t>
            </a:r>
            <a:endParaRPr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43200" y="1268621"/>
            <a:ext cx="5579541" cy="5004726"/>
          </a:xfrm>
          <a:prstGeom prst="rect">
            <a:avLst/>
          </a:prstGeom>
        </p:spPr>
      </p:pic>
    </p:spTree>
    <p:extLst>
      <p:ext uri="{BB962C8B-B14F-4D97-AF65-F5344CB8AC3E}">
        <p14:creationId xmlns:p14="http://schemas.microsoft.com/office/powerpoint/2010/main" val="277805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85" y="566965"/>
            <a:ext cx="7503762" cy="5761046"/>
          </a:xfrm>
          <a:prstGeom prst="rect">
            <a:avLst/>
          </a:prstGeom>
        </p:spPr>
      </p:pic>
    </p:spTree>
    <p:extLst>
      <p:ext uri="{BB962C8B-B14F-4D97-AF65-F5344CB8AC3E}">
        <p14:creationId xmlns:p14="http://schemas.microsoft.com/office/powerpoint/2010/main" val="3257814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357154" y="460739"/>
            <a:ext cx="6952400" cy="862222"/>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UIDatePicker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736120" y="1732067"/>
            <a:ext cx="8349513" cy="4524315"/>
          </a:xfrm>
          <a:prstGeom prst="rect">
            <a:avLst/>
          </a:prstGeom>
        </p:spPr>
        <p:txBody>
          <a:bodyPr wrap="square">
            <a:spAutoFit/>
          </a:bodyPr>
          <a:lstStyle/>
          <a:p>
            <a:pPr>
              <a:lnSpc>
                <a:spcPct val="150000"/>
              </a:lnSpc>
            </a:pPr>
            <a:r>
              <a:rPr lang="en-US" sz="2400" dirty="0"/>
              <a:t>❖ </a:t>
            </a:r>
            <a:r>
              <a:rPr lang="vi-VN" sz="2400" dirty="0"/>
              <a:t>Một điều khiển được sử dụng để nhập các giá trị ngày và giờ</a:t>
            </a:r>
            <a:r>
              <a:rPr lang="vi-VN" sz="2400" dirty="0" smtClean="0"/>
              <a:t>.</a:t>
            </a:r>
            <a:endParaRPr lang="en-US" sz="2400" dirty="0" smtClean="0"/>
          </a:p>
          <a:p>
            <a:pPr>
              <a:lnSpc>
                <a:spcPct val="150000"/>
              </a:lnSpc>
            </a:pPr>
            <a:r>
              <a:rPr lang="en-US" sz="2400" dirty="0" smtClean="0"/>
              <a:t>❖ </a:t>
            </a:r>
            <a:r>
              <a:rPr lang="vi-VN" sz="2400" dirty="0"/>
              <a:t>Bạn có thể sử dụng bộ chọn ngày để cho phép người dùng nhập một thời điểm (ngày lịch, giá trị thời gian hoặc cả hai) hoặc một khoảng thời gian (ví dụ: đối với bộ đếm thời gian</a:t>
            </a:r>
            <a:r>
              <a:rPr lang="vi-VN" sz="2400" dirty="0" smtClean="0"/>
              <a:t>).</a:t>
            </a:r>
            <a:endParaRPr lang="en-US" sz="2400" dirty="0" smtClean="0"/>
          </a:p>
          <a:p>
            <a:pPr>
              <a:lnSpc>
                <a:spcPct val="150000"/>
              </a:lnSpc>
            </a:pPr>
            <a:r>
              <a:rPr lang="en-US" sz="2400" dirty="0" smtClean="0"/>
              <a:t>❖ </a:t>
            </a:r>
            <a:r>
              <a:rPr lang="vi-VN" sz="2400" dirty="0"/>
              <a:t>Bộ chọn ngày báo cáo các tương tác với đối tượng mục tiêu được kết hợp của nó.</a:t>
            </a:r>
            <a:endParaRPr lang="en-US" sz="2400" dirty="0"/>
          </a:p>
        </p:txBody>
      </p:sp>
    </p:spTree>
    <p:extLst>
      <p:ext uri="{BB962C8B-B14F-4D97-AF65-F5344CB8AC3E}">
        <p14:creationId xmlns:p14="http://schemas.microsoft.com/office/powerpoint/2010/main" val="3824840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454816"/>
            <a:ext cx="6981707" cy="3620513"/>
          </a:xfrm>
          <a:prstGeom prst="rect">
            <a:avLst/>
          </a:prstGeom>
        </p:spPr>
      </p:pic>
      <p:sp>
        <p:nvSpPr>
          <p:cNvPr id="16" name="Rectangle 15"/>
          <p:cNvSpPr/>
          <p:nvPr/>
        </p:nvSpPr>
        <p:spPr>
          <a:xfrm>
            <a:off x="749030" y="4374003"/>
            <a:ext cx="10126494" cy="2169825"/>
          </a:xfrm>
          <a:prstGeom prst="rect">
            <a:avLst/>
          </a:prstGeom>
        </p:spPr>
        <p:txBody>
          <a:bodyPr wrap="square">
            <a:spAutoFit/>
          </a:bodyPr>
          <a:lstStyle/>
          <a:p>
            <a:pPr>
              <a:lnSpc>
                <a:spcPct val="150000"/>
              </a:lnSpc>
            </a:pPr>
            <a:r>
              <a:rPr lang="en-US" dirty="0"/>
              <a:t>Mode: </a:t>
            </a:r>
            <a:r>
              <a:rPr lang="en-US" dirty="0" err="1"/>
              <a:t>Các</a:t>
            </a:r>
            <a:r>
              <a:rPr lang="en-US" dirty="0"/>
              <a:t> </a:t>
            </a:r>
            <a:r>
              <a:rPr lang="en-US" dirty="0" err="1"/>
              <a:t>chế</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của</a:t>
            </a:r>
            <a:r>
              <a:rPr lang="en-US" dirty="0"/>
              <a:t> </a:t>
            </a:r>
            <a:r>
              <a:rPr lang="en-US" dirty="0" err="1"/>
              <a:t>UIDatePicker</a:t>
            </a:r>
            <a:r>
              <a:rPr lang="en-US" dirty="0"/>
              <a:t> </a:t>
            </a:r>
            <a:r>
              <a:rPr lang="en-US" dirty="0" err="1"/>
              <a:t>có</a:t>
            </a:r>
            <a:r>
              <a:rPr lang="en-US" dirty="0"/>
              <a:t> 4 </a:t>
            </a:r>
            <a:r>
              <a:rPr lang="en-US" dirty="0" err="1"/>
              <a:t>kiểu</a:t>
            </a:r>
            <a:r>
              <a:rPr lang="en-US" dirty="0"/>
              <a:t> (Time, Date and Time, Count Down Timer</a:t>
            </a:r>
            <a:r>
              <a:rPr lang="en-US" dirty="0" smtClean="0"/>
              <a:t>).</a:t>
            </a:r>
          </a:p>
          <a:p>
            <a:pPr>
              <a:lnSpc>
                <a:spcPct val="150000"/>
              </a:lnSpc>
            </a:pPr>
            <a:r>
              <a:rPr lang="en-US" dirty="0" smtClean="0"/>
              <a:t>Locale</a:t>
            </a:r>
            <a:r>
              <a:rPr lang="en-US" dirty="0"/>
              <a:t>: </a:t>
            </a:r>
            <a:r>
              <a:rPr lang="vi-VN" dirty="0"/>
              <a:t>ngày và giờ của quốc gia được hiển thị</a:t>
            </a:r>
            <a:r>
              <a:rPr lang="vi-VN" dirty="0" smtClean="0"/>
              <a:t>.</a:t>
            </a:r>
            <a:endParaRPr lang="en-US" dirty="0" smtClean="0"/>
          </a:p>
          <a:p>
            <a:pPr>
              <a:lnSpc>
                <a:spcPct val="150000"/>
              </a:lnSpc>
            </a:pPr>
            <a:r>
              <a:rPr lang="en-US" dirty="0" smtClean="0"/>
              <a:t>Date</a:t>
            </a:r>
            <a:r>
              <a:rPr lang="en-US" dirty="0"/>
              <a:t>: </a:t>
            </a:r>
            <a:r>
              <a:rPr lang="vi-VN" dirty="0"/>
              <a:t>ngày mà UIDatePicker đang chọn (nếu Ngày hiện tại được chọn, ngày hiện tại sẽ được lấy).</a:t>
            </a:r>
            <a:endParaRPr lang="en-US" dirty="0"/>
          </a:p>
          <a:p>
            <a:pPr>
              <a:lnSpc>
                <a:spcPct val="150000"/>
              </a:lnSpc>
            </a:pPr>
            <a:r>
              <a:rPr lang="en-US" dirty="0"/>
              <a:t>Minimum Date: </a:t>
            </a:r>
            <a:r>
              <a:rPr lang="vi-VN" dirty="0"/>
              <a:t>Ngày tối đa được hiển thị</a:t>
            </a:r>
            <a:r>
              <a:rPr lang="vi-VN" dirty="0" smtClean="0"/>
              <a:t>.</a:t>
            </a:r>
            <a:endParaRPr lang="en-US" dirty="0" smtClean="0"/>
          </a:p>
          <a:p>
            <a:pPr>
              <a:lnSpc>
                <a:spcPct val="150000"/>
              </a:lnSpc>
            </a:pPr>
            <a:r>
              <a:rPr lang="en-US" dirty="0" smtClean="0"/>
              <a:t>Maximum </a:t>
            </a:r>
            <a:r>
              <a:rPr lang="en-US" dirty="0"/>
              <a:t>Date: </a:t>
            </a:r>
            <a:r>
              <a:rPr lang="vi-VN" dirty="0"/>
              <a:t>ngày nhỏ nhất được hiển thị.</a:t>
            </a:r>
            <a:endParaRPr lang="en-US" dirty="0"/>
          </a:p>
        </p:txBody>
      </p:sp>
    </p:spTree>
    <p:extLst>
      <p:ext uri="{BB962C8B-B14F-4D97-AF65-F5344CB8AC3E}">
        <p14:creationId xmlns:p14="http://schemas.microsoft.com/office/powerpoint/2010/main" val="606094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4514500" y="2798200"/>
            <a:ext cx="3163200" cy="12616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167" name="Google Shape;167;p35"/>
          <p:cNvSpPr txBox="1">
            <a:spLocks noGrp="1"/>
          </p:cNvSpPr>
          <p:nvPr>
            <p:ph type="ctrTitle" idx="2"/>
          </p:nvPr>
        </p:nvSpPr>
        <p:spPr>
          <a:xfrm>
            <a:off x="649792" y="651206"/>
            <a:ext cx="2632400" cy="770400"/>
          </a:xfrm>
          <a:prstGeom prst="rect">
            <a:avLst/>
          </a:prstGeom>
        </p:spPr>
        <p:txBody>
          <a:bodyPr spcFirstLastPara="1" vert="horz" wrap="square" lIns="121900" tIns="121900" rIns="121900" bIns="121900" rtlCol="0" anchor="b" anchorCtr="0">
            <a:noAutofit/>
          </a:bodyPr>
          <a:lstStyle/>
          <a:p>
            <a:pPr lvl="0">
              <a:buClr>
                <a:schemeClr val="dk1"/>
              </a:buClr>
              <a:buSzPts val="1100"/>
            </a:pPr>
            <a:r>
              <a:rPr lang="en-US" sz="2400" b="1" dirty="0">
                <a:latin typeface="Times New Roman" panose="02020603050405020304" pitchFamily="18" charset="0"/>
                <a:cs typeface="Times New Roman" panose="02020603050405020304" pitchFamily="18" charset="0"/>
              </a:rPr>
              <a:t>OVERVIEW</a:t>
            </a:r>
            <a:endParaRPr sz="2400" b="1" dirty="0">
              <a:latin typeface="Times New Roman" panose="02020603050405020304" pitchFamily="18" charset="0"/>
              <a:cs typeface="Times New Roman" panose="02020603050405020304" pitchFamily="18" charset="0"/>
            </a:endParaRPr>
          </a:p>
        </p:txBody>
      </p:sp>
      <p:sp>
        <p:nvSpPr>
          <p:cNvPr id="169" name="Google Shape;169;p35">
            <a:hlinkClick r:id="rId3" action="ppaction://hlinksldjump"/>
          </p:cNvPr>
          <p:cNvSpPr txBox="1">
            <a:spLocks noGrp="1"/>
          </p:cNvSpPr>
          <p:nvPr>
            <p:ph type="title" idx="3"/>
          </p:nvPr>
        </p:nvSpPr>
        <p:spPr>
          <a:xfrm>
            <a:off x="2824597" y="761327"/>
            <a:ext cx="14768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170" name="Google Shape;170;p35">
            <a:hlinkClick r:id="rId4" action="ppaction://hlinksldjump"/>
          </p:cNvPr>
          <p:cNvSpPr txBox="1">
            <a:spLocks noGrp="1"/>
          </p:cNvSpPr>
          <p:nvPr>
            <p:ph type="title" idx="4"/>
          </p:nvPr>
        </p:nvSpPr>
        <p:spPr>
          <a:xfrm>
            <a:off x="2807208" y="2056473"/>
            <a:ext cx="14768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172" name="Google Shape;172;p35">
            <a:hlinkClick r:id="" action="ppaction://noaction"/>
          </p:cNvPr>
          <p:cNvSpPr txBox="1">
            <a:spLocks noGrp="1"/>
          </p:cNvSpPr>
          <p:nvPr>
            <p:ph type="title" idx="7"/>
          </p:nvPr>
        </p:nvSpPr>
        <p:spPr>
          <a:xfrm>
            <a:off x="7896011" y="4967709"/>
            <a:ext cx="14296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
        <p:nvSpPr>
          <p:cNvPr id="174" name="Google Shape;174;p35"/>
          <p:cNvSpPr txBox="1">
            <a:spLocks noGrp="1"/>
          </p:cNvSpPr>
          <p:nvPr>
            <p:ph type="ctrTitle" idx="9"/>
          </p:nvPr>
        </p:nvSpPr>
        <p:spPr>
          <a:xfrm>
            <a:off x="483080" y="2068486"/>
            <a:ext cx="2799112" cy="770400"/>
          </a:xfrm>
          <a:prstGeom prst="rect">
            <a:avLst/>
          </a:prstGeom>
        </p:spPr>
        <p:txBody>
          <a:bodyPr spcFirstLastPara="1" vert="horz" wrap="square" lIns="121900" tIns="121900" rIns="121900" bIns="121900" rtlCol="0" anchor="b" anchorCtr="0">
            <a:noAutofit/>
          </a:bodyPr>
          <a:lstStyle/>
          <a:p>
            <a:r>
              <a:rPr lang="en-US" sz="2400" b="1" dirty="0">
                <a:latin typeface="Times New Roman" panose="02020603050405020304" pitchFamily="18" charset="0"/>
                <a:cs typeface="Times New Roman" panose="02020603050405020304" pitchFamily="18" charset="0"/>
              </a:rPr>
              <a:t>MECHANISM AND TYPES</a:t>
            </a:r>
            <a:endParaRPr sz="2400" b="1" dirty="0">
              <a:latin typeface="Times New Roman" panose="02020603050405020304" pitchFamily="18" charset="0"/>
              <a:cs typeface="Times New Roman" panose="02020603050405020304" pitchFamily="18" charset="0"/>
            </a:endParaRPr>
          </a:p>
        </p:txBody>
      </p:sp>
      <p:sp>
        <p:nvSpPr>
          <p:cNvPr id="180" name="Google Shape;180;p35"/>
          <p:cNvSpPr txBox="1">
            <a:spLocks noGrp="1"/>
          </p:cNvSpPr>
          <p:nvPr>
            <p:ph type="ctrTitle" idx="18"/>
          </p:nvPr>
        </p:nvSpPr>
        <p:spPr>
          <a:xfrm>
            <a:off x="8944053" y="5028094"/>
            <a:ext cx="2848256" cy="770400"/>
          </a:xfrm>
          <a:prstGeom prst="rect">
            <a:avLst/>
          </a:prstGeom>
        </p:spPr>
        <p:txBody>
          <a:bodyPr spcFirstLastPara="1" vert="horz" wrap="square" lIns="121900" tIns="121900" rIns="121900" bIns="121900" rtlCol="0" anchor="b" anchorCtr="0">
            <a:noAutofit/>
          </a:bodyPr>
          <a:lstStyle/>
          <a:p>
            <a:r>
              <a:rPr lang="en-US" sz="2400" b="1" dirty="0">
                <a:latin typeface="Times New Roman" panose="02020603050405020304" pitchFamily="18" charset="0"/>
                <a:cs typeface="Times New Roman" panose="02020603050405020304" pitchFamily="18" charset="0"/>
              </a:rPr>
              <a:t>INITIALIZATION AND USING</a:t>
            </a:r>
            <a:endParaRPr sz="2400" b="1" dirty="0">
              <a:latin typeface="Times New Roman" panose="02020603050405020304" pitchFamily="18" charset="0"/>
              <a:cs typeface="Times New Roman" panose="02020603050405020304" pitchFamily="18" charset="0"/>
            </a:endParaRPr>
          </a:p>
        </p:txBody>
      </p:sp>
      <p:cxnSp>
        <p:nvCxnSpPr>
          <p:cNvPr id="184" name="Google Shape;184;p35"/>
          <p:cNvCxnSpPr/>
          <p:nvPr/>
        </p:nvCxnSpPr>
        <p:spPr>
          <a:xfrm>
            <a:off x="4396300" y="0"/>
            <a:ext cx="0" cy="31916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7815933" y="4175200"/>
            <a:ext cx="0" cy="2706800"/>
          </a:xfrm>
          <a:prstGeom prst="straightConnector1">
            <a:avLst/>
          </a:prstGeom>
          <a:noFill/>
          <a:ln w="9525" cap="flat" cmpd="sng">
            <a:solidFill>
              <a:srgbClr val="595959"/>
            </a:solidFill>
            <a:prstDash val="solid"/>
            <a:round/>
            <a:headEnd type="none" w="med" len="med"/>
            <a:tailEnd type="none" w="med" len="med"/>
          </a:ln>
        </p:spPr>
      </p:cxnSp>
    </p:spTree>
    <p:extLst>
      <p:ext uri="{BB962C8B-B14F-4D97-AF65-F5344CB8AC3E}">
        <p14:creationId xmlns:p14="http://schemas.microsoft.com/office/powerpoint/2010/main" val="194732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Action and display date format</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634" y="1395972"/>
            <a:ext cx="8286865" cy="5052967"/>
          </a:xfrm>
          <a:prstGeom prst="rect">
            <a:avLst/>
          </a:prstGeom>
        </p:spPr>
      </p:pic>
    </p:spTree>
    <p:extLst>
      <p:ext uri="{BB962C8B-B14F-4D97-AF65-F5344CB8AC3E}">
        <p14:creationId xmlns:p14="http://schemas.microsoft.com/office/powerpoint/2010/main" val="3099277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877684" y="591089"/>
            <a:ext cx="5486400" cy="5848350"/>
          </a:xfrm>
          <a:prstGeom prst="rect">
            <a:avLst/>
          </a:prstGeom>
        </p:spPr>
      </p:pic>
    </p:spTree>
    <p:extLst>
      <p:ext uri="{BB962C8B-B14F-4D97-AF65-F5344CB8AC3E}">
        <p14:creationId xmlns:p14="http://schemas.microsoft.com/office/powerpoint/2010/main" val="3215349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4417" y="1025307"/>
            <a:ext cx="8248299" cy="4788748"/>
          </a:xfrm>
          <a:prstGeom prst="rect">
            <a:avLst/>
          </a:prstGeom>
        </p:spPr>
      </p:pic>
    </p:spTree>
    <p:extLst>
      <p:ext uri="{BB962C8B-B14F-4D97-AF65-F5344CB8AC3E}">
        <p14:creationId xmlns:p14="http://schemas.microsoft.com/office/powerpoint/2010/main" val="488939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UISegmentedControl</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505838" y="1732067"/>
            <a:ext cx="8861898" cy="4662815"/>
          </a:xfrm>
          <a:prstGeom prst="rect">
            <a:avLst/>
          </a:prstGeom>
        </p:spPr>
        <p:txBody>
          <a:bodyPr wrap="square">
            <a:spAutoFit/>
          </a:bodyPr>
          <a:lstStyle/>
          <a:p>
            <a:pPr>
              <a:lnSpc>
                <a:spcPct val="150000"/>
              </a:lnSpc>
            </a:pPr>
            <a:r>
              <a:rPr lang="en-US" sz="2200" dirty="0"/>
              <a:t>❖ </a:t>
            </a:r>
            <a:r>
              <a:rPr lang="vi-VN" sz="2200" dirty="0"/>
              <a:t>Một điều khiển ngang được tạo bởi nhiều phân đoạn, mỗi phân đoạn hoạt động như một nút riêng biệt</a:t>
            </a:r>
            <a:r>
              <a:rPr lang="vi-VN" sz="2200" dirty="0" smtClean="0"/>
              <a:t>.</a:t>
            </a:r>
            <a:endParaRPr lang="en-US" sz="2200" dirty="0" smtClean="0"/>
          </a:p>
          <a:p>
            <a:pPr>
              <a:lnSpc>
                <a:spcPct val="150000"/>
              </a:lnSpc>
            </a:pPr>
            <a:r>
              <a:rPr lang="en-US" sz="2200" dirty="0" smtClean="0"/>
              <a:t>❖ </a:t>
            </a:r>
            <a:r>
              <a:rPr lang="vi-VN" sz="2200" dirty="0"/>
              <a:t>Điều khiển được phân đoạn có thể hiển thị tiêu đề (đối tượng NSString) hoặc hình ảnh (đối tượng UIImage). Đối tượng UISegmentedControl tự động thay đổi kích thước các phân đoạn để phù hợp theo tỷ lệ trong superview của chúng trừ khi chúng có độ rộng cụ thể được đặt</a:t>
            </a:r>
            <a:r>
              <a:rPr lang="vi-VN" sz="2200" dirty="0" smtClean="0"/>
              <a:t>.</a:t>
            </a:r>
            <a:endParaRPr lang="en-US" sz="2200" dirty="0" smtClean="0"/>
          </a:p>
          <a:p>
            <a:pPr>
              <a:lnSpc>
                <a:spcPct val="150000"/>
              </a:lnSpc>
            </a:pPr>
            <a:r>
              <a:rPr lang="en-US" sz="2200" dirty="0" smtClean="0"/>
              <a:t>❖ </a:t>
            </a:r>
            <a:r>
              <a:rPr lang="vi-VN" sz="2200" dirty="0"/>
              <a:t>Khi bạn thêm và xóa các phân đoạn, bạn có thể yêu cầu hành động được làm động với các hiệu ứng trượt và mờ dần.</a:t>
            </a:r>
            <a:endParaRPr lang="en-US" sz="2200" dirty="0"/>
          </a:p>
        </p:txBody>
      </p:sp>
    </p:spTree>
    <p:extLst>
      <p:ext uri="{BB962C8B-B14F-4D97-AF65-F5344CB8AC3E}">
        <p14:creationId xmlns:p14="http://schemas.microsoft.com/office/powerpoint/2010/main" val="2545032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457" y="470467"/>
            <a:ext cx="8312744" cy="1261600"/>
          </a:xfrm>
        </p:spPr>
        <p:txBody>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UISegmentedControl</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by drag and drop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0" y="1863306"/>
            <a:ext cx="8545916" cy="3790724"/>
          </a:xfrm>
          <a:prstGeom prst="rect">
            <a:avLst/>
          </a:prstGeom>
        </p:spPr>
      </p:pic>
    </p:spTree>
    <p:extLst>
      <p:ext uri="{BB962C8B-B14F-4D97-AF65-F5344CB8AC3E}">
        <p14:creationId xmlns:p14="http://schemas.microsoft.com/office/powerpoint/2010/main" val="1274629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95" y="1594300"/>
            <a:ext cx="8818345" cy="3978309"/>
          </a:xfrm>
          <a:prstGeom prst="rect">
            <a:avLst/>
          </a:prstGeom>
        </p:spPr>
      </p:pic>
    </p:spTree>
    <p:extLst>
      <p:ext uri="{BB962C8B-B14F-4D97-AF65-F5344CB8AC3E}">
        <p14:creationId xmlns:p14="http://schemas.microsoft.com/office/powerpoint/2010/main" val="4016496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59" y="1585609"/>
            <a:ext cx="8491436" cy="4075889"/>
          </a:xfrm>
          <a:prstGeom prst="rect">
            <a:avLst/>
          </a:prstGeom>
        </p:spPr>
      </p:pic>
    </p:spTree>
    <p:extLst>
      <p:ext uri="{BB962C8B-B14F-4D97-AF65-F5344CB8AC3E}">
        <p14:creationId xmlns:p14="http://schemas.microsoft.com/office/powerpoint/2010/main" val="929833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7320" y="1106403"/>
            <a:ext cx="6993239" cy="4701010"/>
          </a:xfrm>
          <a:prstGeom prst="rect">
            <a:avLst/>
          </a:prstGeom>
        </p:spPr>
      </p:pic>
    </p:spTree>
    <p:extLst>
      <p:ext uri="{BB962C8B-B14F-4D97-AF65-F5344CB8AC3E}">
        <p14:creationId xmlns:p14="http://schemas.microsoft.com/office/powerpoint/2010/main" val="4204452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11" y="567317"/>
            <a:ext cx="6423345" cy="5812793"/>
          </a:xfrm>
          <a:prstGeom prst="rect">
            <a:avLst/>
          </a:prstGeom>
        </p:spPr>
      </p:pic>
    </p:spTree>
    <p:extLst>
      <p:ext uri="{BB962C8B-B14F-4D97-AF65-F5344CB8AC3E}">
        <p14:creationId xmlns:p14="http://schemas.microsoft.com/office/powerpoint/2010/main" val="2672759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UISegmentedControl</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with code</a:t>
            </a:r>
          </a:p>
        </p:txBody>
      </p:sp>
      <p:pic>
        <p:nvPicPr>
          <p:cNvPr id="4" name="Picture 3"/>
          <p:cNvPicPr>
            <a:picLocks noChangeAspect="1"/>
          </p:cNvPicPr>
          <p:nvPr/>
        </p:nvPicPr>
        <p:blipFill>
          <a:blip r:embed="rId2"/>
          <a:stretch>
            <a:fillRect/>
          </a:stretch>
        </p:blipFill>
        <p:spPr>
          <a:xfrm>
            <a:off x="619704" y="1903562"/>
            <a:ext cx="5314950" cy="3810000"/>
          </a:xfrm>
          <a:prstGeom prst="rect">
            <a:avLst/>
          </a:prstGeom>
        </p:spPr>
      </p:pic>
      <p:pic>
        <p:nvPicPr>
          <p:cNvPr id="5" name="Picture 4"/>
          <p:cNvPicPr>
            <a:picLocks noChangeAspect="1"/>
          </p:cNvPicPr>
          <p:nvPr/>
        </p:nvPicPr>
        <p:blipFill>
          <a:blip r:embed="rId3"/>
          <a:stretch>
            <a:fillRect/>
          </a:stretch>
        </p:blipFill>
        <p:spPr>
          <a:xfrm>
            <a:off x="6044310" y="3011565"/>
            <a:ext cx="3527891" cy="2701997"/>
          </a:xfrm>
          <a:prstGeom prst="rect">
            <a:avLst/>
          </a:prstGeom>
        </p:spPr>
      </p:pic>
    </p:spTree>
    <p:extLst>
      <p:ext uri="{BB962C8B-B14F-4D97-AF65-F5344CB8AC3E}">
        <p14:creationId xmlns:p14="http://schemas.microsoft.com/office/powerpoint/2010/main" val="3435422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pPr lvl="0"/>
            <a:r>
              <a:rPr lang="en-US" dirty="0">
                <a:latin typeface="Times New Roman" panose="02020603050405020304" pitchFamily="18" charset="0"/>
                <a:cs typeface="Times New Roman" panose="02020603050405020304" pitchFamily="18" charset="0"/>
              </a:rPr>
              <a:t>OVERVIEW</a:t>
            </a:r>
            <a:endParaRPr dirty="0">
              <a:latin typeface="Times New Roman" panose="02020603050405020304" pitchFamily="18" charset="0"/>
              <a:cs typeface="Times New Roman" panose="02020603050405020304" pitchFamily="18" charset="0"/>
            </a:endParaRPr>
          </a:p>
        </p:txBody>
      </p:sp>
      <p:sp>
        <p:nvSpPr>
          <p:cNvPr id="192" name="Google Shape;192;p36"/>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cxnSp>
        <p:nvCxnSpPr>
          <p:cNvPr id="194" name="Google Shape;194;p36"/>
          <p:cNvCxnSpPr/>
          <p:nvPr/>
        </p:nvCxnSpPr>
        <p:spPr>
          <a:xfrm>
            <a:off x="0" y="5371033"/>
            <a:ext cx="20820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88066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332" y="605157"/>
            <a:ext cx="6987621" cy="5562286"/>
          </a:xfrm>
          <a:prstGeom prst="rect">
            <a:avLst/>
          </a:prstGeom>
        </p:spPr>
      </p:pic>
    </p:spTree>
    <p:extLst>
      <p:ext uri="{BB962C8B-B14F-4D97-AF65-F5344CB8AC3E}">
        <p14:creationId xmlns:p14="http://schemas.microsoft.com/office/powerpoint/2010/main" val="3370815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090914"/>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UISlider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938628" y="1783315"/>
            <a:ext cx="8075975" cy="4524315"/>
          </a:xfrm>
          <a:prstGeom prst="rect">
            <a:avLst/>
          </a:prstGeom>
        </p:spPr>
        <p:txBody>
          <a:bodyPr wrap="square">
            <a:spAutoFit/>
          </a:bodyPr>
          <a:lstStyle/>
          <a:p>
            <a:pPr>
              <a:lnSpc>
                <a:spcPct val="150000"/>
              </a:lnSpc>
            </a:pPr>
            <a:r>
              <a:rPr lang="en-US" sz="2400" dirty="0"/>
              <a:t>❖ </a:t>
            </a:r>
            <a:r>
              <a:rPr lang="vi-VN" sz="2400" dirty="0"/>
              <a:t>Điều khiển được sử dụng để chọn một giá trị từ một dải giá trị liên tục</a:t>
            </a:r>
            <a:r>
              <a:rPr lang="vi-VN" sz="2400" dirty="0" smtClean="0"/>
              <a:t>.</a:t>
            </a:r>
            <a:endParaRPr lang="en-US" sz="2400" dirty="0" smtClean="0"/>
          </a:p>
          <a:p>
            <a:pPr>
              <a:lnSpc>
                <a:spcPct val="150000"/>
              </a:lnSpc>
            </a:pPr>
            <a:r>
              <a:rPr lang="en-US" sz="2400" dirty="0" smtClean="0"/>
              <a:t>❖ </a:t>
            </a:r>
            <a:r>
              <a:rPr lang="vi-VN" sz="2400" dirty="0"/>
              <a:t>Khi bạn di chuyển ngón tay cái của thanh trượt, nó sẽ chuyển giá trị cập nhật của nó cho bất kỳ hành động nào được gắn vào nó. Sự xuất hiện của các thanh trượt có thể cấu hình được; bạn có thể tô màu cho bản nhạc và ngón tay cái, đồng thời cung cấp hình ảnh để xuất hiện ở cuối thanh trượt.</a:t>
            </a:r>
            <a:endParaRPr lang="en-US" sz="2400" dirty="0"/>
          </a:p>
        </p:txBody>
      </p:sp>
    </p:spTree>
    <p:extLst>
      <p:ext uri="{BB962C8B-B14F-4D97-AF65-F5344CB8AC3E}">
        <p14:creationId xmlns:p14="http://schemas.microsoft.com/office/powerpoint/2010/main" val="3362070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Create </a:t>
            </a:r>
            <a:r>
              <a:rPr lang="en-US" dirty="0" err="1"/>
              <a:t>UISlider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drag and drop</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623925"/>
            <a:ext cx="10058400" cy="4325112"/>
          </a:xfrm>
          <a:prstGeom prst="rect">
            <a:avLst/>
          </a:prstGeom>
        </p:spPr>
      </p:pic>
    </p:spTree>
    <p:extLst>
      <p:ext uri="{BB962C8B-B14F-4D97-AF65-F5344CB8AC3E}">
        <p14:creationId xmlns:p14="http://schemas.microsoft.com/office/powerpoint/2010/main" val="141867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759" y="671759"/>
            <a:ext cx="7871000" cy="5782186"/>
          </a:xfrm>
          <a:prstGeom prst="rect">
            <a:avLst/>
          </a:prstGeom>
        </p:spPr>
      </p:pic>
    </p:spTree>
    <p:extLst>
      <p:ext uri="{BB962C8B-B14F-4D97-AF65-F5344CB8AC3E}">
        <p14:creationId xmlns:p14="http://schemas.microsoft.com/office/powerpoint/2010/main" val="10349132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384191" y="319179"/>
            <a:ext cx="5916805" cy="98613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773" y="1339817"/>
            <a:ext cx="4543625" cy="5164586"/>
          </a:xfrm>
          <a:prstGeom prst="rect">
            <a:avLst/>
          </a:prstGeom>
        </p:spPr>
      </p:pic>
    </p:spTree>
    <p:extLst>
      <p:ext uri="{BB962C8B-B14F-4D97-AF65-F5344CB8AC3E}">
        <p14:creationId xmlns:p14="http://schemas.microsoft.com/office/powerpoint/2010/main" val="27541795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Create </a:t>
            </a:r>
            <a:r>
              <a:rPr lang="en-US" dirty="0" err="1"/>
              <a:t>UISlider</a:t>
            </a:r>
            <a:r>
              <a:rPr lang="en-US" dirty="0" smtClean="0"/>
              <a:t> </a:t>
            </a:r>
            <a:r>
              <a:rPr lang="en-US" dirty="0"/>
              <a:t>with code</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74" y="991027"/>
            <a:ext cx="8847897" cy="5789151"/>
          </a:xfrm>
          <a:prstGeom prst="rect">
            <a:avLst/>
          </a:prstGeom>
        </p:spPr>
      </p:pic>
    </p:spTree>
    <p:extLst>
      <p:ext uri="{BB962C8B-B14F-4D97-AF65-F5344CB8AC3E}">
        <p14:creationId xmlns:p14="http://schemas.microsoft.com/office/powerpoint/2010/main" val="29269574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UIStepper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710117" y="1556969"/>
            <a:ext cx="8570069" cy="4154984"/>
          </a:xfrm>
          <a:prstGeom prst="rect">
            <a:avLst/>
          </a:prstGeom>
        </p:spPr>
        <p:txBody>
          <a:bodyPr wrap="square">
            <a:spAutoFit/>
          </a:bodyPr>
          <a:lstStyle/>
          <a:p>
            <a:pPr>
              <a:lnSpc>
                <a:spcPct val="150000"/>
              </a:lnSpc>
            </a:pPr>
            <a:r>
              <a:rPr lang="en-US" sz="2200" dirty="0"/>
              <a:t>❖ </a:t>
            </a:r>
            <a:r>
              <a:rPr lang="vi-VN" sz="2200" dirty="0"/>
              <a:t>Một điều khiển được sử dụng để tăng hoặc giảm một giá trị</a:t>
            </a:r>
            <a:r>
              <a:rPr lang="vi-VN" sz="2200" dirty="0" smtClean="0"/>
              <a:t>.</a:t>
            </a:r>
            <a:endParaRPr lang="en-US" sz="2200" dirty="0" smtClean="0"/>
          </a:p>
          <a:p>
            <a:pPr>
              <a:lnSpc>
                <a:spcPct val="150000"/>
              </a:lnSpc>
            </a:pPr>
            <a:r>
              <a:rPr lang="en-US" sz="2200" dirty="0" smtClean="0"/>
              <a:t>❖ </a:t>
            </a:r>
            <a:r>
              <a:rPr lang="vi-VN" sz="2200" dirty="0"/>
              <a:t>Nếu bạn đặt hành vi của bước thành “tự động chạy lại” (là mặc định), việc nhấn và giữ một trong các nút của nó sẽ làm tăng hoặc giảm giá trị của bước liên tục. Tỷ lệ thay đổi phụ thuộc vào thời gian người dùng tiếp tục nhấn nút điều khiển</a:t>
            </a:r>
            <a:r>
              <a:rPr lang="vi-VN" sz="2200" dirty="0" smtClean="0"/>
              <a:t>.</a:t>
            </a:r>
            <a:endParaRPr lang="en-US" sz="2200" dirty="0" smtClean="0"/>
          </a:p>
          <a:p>
            <a:pPr>
              <a:lnSpc>
                <a:spcPct val="150000"/>
              </a:lnSpc>
            </a:pPr>
            <a:r>
              <a:rPr lang="en-US" sz="2200" dirty="0" smtClean="0"/>
              <a:t>❖ </a:t>
            </a:r>
            <a:r>
              <a:rPr lang="vi-VN" sz="2200" dirty="0"/>
              <a:t>Giá trị lớn nhất phải lớn hơn hoặc bằng giá trị nhỏ nhất. Nếu bạn đặt giá trị tối đa hoặc tối thiểu sẽ phá vỡ giá trị bất biến này, thì cả hai giá trị đều được đặt thành giá trị mới.</a:t>
            </a:r>
            <a:endParaRPr lang="en-US" sz="2200" dirty="0"/>
          </a:p>
        </p:txBody>
      </p:sp>
    </p:spTree>
    <p:extLst>
      <p:ext uri="{BB962C8B-B14F-4D97-AF65-F5344CB8AC3E}">
        <p14:creationId xmlns:p14="http://schemas.microsoft.com/office/powerpoint/2010/main" val="25131746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19801" y="470467"/>
            <a:ext cx="6952400" cy="866627"/>
          </a:xfrm>
        </p:spPr>
        <p:txBody>
          <a:bodyPr/>
          <a:lstStyle/>
          <a:p>
            <a:r>
              <a:rPr lang="en-US" dirty="0">
                <a:latin typeface="Times New Roman" panose="02020603050405020304" pitchFamily="18" charset="0"/>
                <a:cs typeface="Times New Roman" panose="02020603050405020304" pitchFamily="18" charset="0"/>
              </a:rPr>
              <a:t>Create </a:t>
            </a:r>
            <a:r>
              <a:rPr lang="en-US" dirty="0" err="1">
                <a:latin typeface="Times New Roman" panose="02020603050405020304" pitchFamily="18" charset="0"/>
                <a:cs typeface="Times New Roman" panose="02020603050405020304" pitchFamily="18" charset="0"/>
              </a:rPr>
              <a:t>UIStepper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drag and drop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53" y="1624991"/>
            <a:ext cx="10058400" cy="3929960"/>
          </a:xfrm>
          <a:prstGeom prst="rect">
            <a:avLst/>
          </a:prstGeom>
        </p:spPr>
      </p:pic>
    </p:spTree>
    <p:extLst>
      <p:ext uri="{BB962C8B-B14F-4D97-AF65-F5344CB8AC3E}">
        <p14:creationId xmlns:p14="http://schemas.microsoft.com/office/powerpoint/2010/main" val="28989413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80582" y="3730445"/>
            <a:ext cx="9883655" cy="2215991"/>
          </a:xfrm>
          <a:prstGeom prst="rect">
            <a:avLst/>
          </a:prstGeom>
        </p:spPr>
        <p:txBody>
          <a:bodyPr wrap="square">
            <a:spAutoFit/>
          </a:bodyPr>
          <a:lstStyle/>
          <a:p>
            <a:pPr>
              <a:lnSpc>
                <a:spcPct val="150000"/>
              </a:lnSpc>
            </a:pPr>
            <a:r>
              <a:rPr lang="en-US" sz="2000" dirty="0" err="1"/>
              <a:t>UIStepper</a:t>
            </a:r>
            <a:r>
              <a:rPr lang="en-US" sz="2000" dirty="0"/>
              <a:t> also has 3 Behavior </a:t>
            </a:r>
            <a:r>
              <a:rPr lang="en-US" sz="2000" dirty="0" smtClean="0"/>
              <a:t>:</a:t>
            </a:r>
          </a:p>
          <a:p>
            <a:pPr marL="285750" indent="-285750">
              <a:lnSpc>
                <a:spcPct val="150000"/>
              </a:lnSpc>
              <a:buFont typeface="Wingdings" panose="05000000000000000000" pitchFamily="2" charset="2"/>
              <a:buChar char="v"/>
            </a:pPr>
            <a:r>
              <a:rPr lang="en-US" b="1" dirty="0" err="1"/>
              <a:t>Autorepeat</a:t>
            </a:r>
            <a:r>
              <a:rPr lang="en-US" dirty="0"/>
              <a:t>: </a:t>
            </a:r>
            <a:r>
              <a:rPr lang="vi-VN" dirty="0"/>
              <a:t>giá trị sẽ tự động tăng hoặc giảm khi người dùng nhấn nút Bước tương ứng</a:t>
            </a:r>
            <a:r>
              <a:rPr lang="vi-VN" dirty="0" smtClean="0"/>
              <a:t>.</a:t>
            </a:r>
            <a:endParaRPr lang="en-US" dirty="0" smtClean="0"/>
          </a:p>
          <a:p>
            <a:pPr marL="285750" indent="-285750">
              <a:lnSpc>
                <a:spcPct val="150000"/>
              </a:lnSpc>
              <a:buFont typeface="Wingdings" panose="05000000000000000000" pitchFamily="2" charset="2"/>
              <a:buChar char="v"/>
            </a:pPr>
            <a:r>
              <a:rPr lang="en-US" b="1" dirty="0" smtClean="0"/>
              <a:t>Continuous</a:t>
            </a:r>
            <a:r>
              <a:rPr lang="en-US" dirty="0"/>
              <a:t>: </a:t>
            </a:r>
            <a:r>
              <a:rPr lang="vi-VN" dirty="0"/>
              <a:t>Giá trị của Stepper sẽ cập nhật liên tục, nếu bỏ chọn, khi người dùng làm việc xong với Stepper, giá trị mới sẽ được cập nhật.</a:t>
            </a:r>
            <a:endParaRPr lang="en-US" dirty="0"/>
          </a:p>
          <a:p>
            <a:pPr marL="285750" indent="-285750">
              <a:lnSpc>
                <a:spcPct val="150000"/>
              </a:lnSpc>
              <a:buFont typeface="Wingdings" panose="05000000000000000000" pitchFamily="2" charset="2"/>
              <a:buChar char="v"/>
            </a:pPr>
            <a:r>
              <a:rPr lang="en-US" b="1" dirty="0"/>
              <a:t>Wrap</a:t>
            </a:r>
            <a:r>
              <a:rPr lang="en-US" dirty="0"/>
              <a:t>: </a:t>
            </a:r>
            <a:r>
              <a:rPr lang="vi-VN" dirty="0"/>
              <a:t>tự động xoay khi giá trị Bước đạt tối đa hoặc tối thiểu.</a:t>
            </a:r>
            <a:endParaRPr lang="en-US" dirty="0"/>
          </a:p>
        </p:txBody>
      </p:sp>
      <p:pic>
        <p:nvPicPr>
          <p:cNvPr id="17" name="Picture 16"/>
          <p:cNvPicPr>
            <a:picLocks noChangeAspect="1"/>
          </p:cNvPicPr>
          <p:nvPr/>
        </p:nvPicPr>
        <p:blipFill>
          <a:blip r:embed="rId2"/>
          <a:stretch>
            <a:fillRect/>
          </a:stretch>
        </p:blipFill>
        <p:spPr>
          <a:xfrm>
            <a:off x="3509127" y="428620"/>
            <a:ext cx="3081930" cy="2898239"/>
          </a:xfrm>
          <a:prstGeom prst="rect">
            <a:avLst/>
          </a:prstGeom>
        </p:spPr>
      </p:pic>
    </p:spTree>
    <p:extLst>
      <p:ext uri="{BB962C8B-B14F-4D97-AF65-F5344CB8AC3E}">
        <p14:creationId xmlns:p14="http://schemas.microsoft.com/office/powerpoint/2010/main" val="4272599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90" y="828136"/>
            <a:ext cx="8781818" cy="5083541"/>
          </a:xfrm>
          <a:prstGeom prst="rect">
            <a:avLst/>
          </a:prstGeom>
        </p:spPr>
      </p:pic>
    </p:spTree>
    <p:extLst>
      <p:ext uri="{BB962C8B-B14F-4D97-AF65-F5344CB8AC3E}">
        <p14:creationId xmlns:p14="http://schemas.microsoft.com/office/powerpoint/2010/main" val="2722187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15583" y="1225689"/>
            <a:ext cx="9688749" cy="507831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b="1" dirty="0" err="1" smtClean="0"/>
              <a:t>UIControl</a:t>
            </a:r>
            <a:r>
              <a:rPr lang="en-US" sz="2400" dirty="0" smtClean="0"/>
              <a:t> </a:t>
            </a:r>
            <a:r>
              <a:rPr lang="vi-VN" sz="2400" dirty="0"/>
              <a:t>nói một cách đơn giản, một lớp là lớp cơ sở cho các yếu tố hình ảnh truyền đạt một hành động cụ thể hoặc ý định của người dùng (kéo, nhấp vào nút, v.v.).</a:t>
            </a:r>
            <a:endParaRPr lang="en-US" sz="2400" dirty="0" smtClean="0"/>
          </a:p>
          <a:p>
            <a:pPr marL="342900" indent="-342900">
              <a:lnSpc>
                <a:spcPct val="150000"/>
              </a:lnSpc>
              <a:buFont typeface="Wingdings" panose="05000000000000000000" pitchFamily="2" charset="2"/>
              <a:buChar char="Ø"/>
            </a:pPr>
            <a:r>
              <a:rPr lang="en-US" sz="2400" dirty="0"/>
              <a:t>Controls </a:t>
            </a:r>
            <a:r>
              <a:rPr lang="vi-VN" sz="2400" dirty="0"/>
              <a:t>triển khai các phần tử như nút và thanh trượt mà ứng dụng của bạn có thể sử dụng để tạo điều kiện thuận lợi cho việc điều hướng, thu thập thông tin đầu vào của người dùng hoặc thao tác nội dung</a:t>
            </a:r>
            <a:r>
              <a:rPr lang="en-US" sz="2400" dirty="0" smtClean="0"/>
              <a:t>.</a:t>
            </a:r>
          </a:p>
          <a:p>
            <a:pPr marL="342900" indent="-342900">
              <a:lnSpc>
                <a:spcPct val="150000"/>
              </a:lnSpc>
              <a:buFont typeface="Wingdings" panose="05000000000000000000" pitchFamily="2" charset="2"/>
              <a:buChar char="Ø"/>
            </a:pPr>
            <a:r>
              <a:rPr lang="en-US" sz="2400" dirty="0" smtClean="0"/>
              <a:t>Controls </a:t>
            </a:r>
            <a:r>
              <a:rPr lang="vi-VN" sz="2400" dirty="0"/>
              <a:t>sử dụng cơ chế hành động đích để báo cáo các tương tác của người dùng với ứng dụng của bạn.</a:t>
            </a:r>
            <a:endParaRPr lang="en-US" sz="2400" dirty="0"/>
          </a:p>
        </p:txBody>
      </p:sp>
    </p:spTree>
    <p:extLst>
      <p:ext uri="{BB962C8B-B14F-4D97-AF65-F5344CB8AC3E}">
        <p14:creationId xmlns:p14="http://schemas.microsoft.com/office/powerpoint/2010/main" val="993108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883" y="732327"/>
            <a:ext cx="6313543" cy="5454465"/>
          </a:xfrm>
          <a:prstGeom prst="rect">
            <a:avLst/>
          </a:prstGeom>
        </p:spPr>
      </p:pic>
    </p:spTree>
    <p:extLst>
      <p:ext uri="{BB962C8B-B14F-4D97-AF65-F5344CB8AC3E}">
        <p14:creationId xmlns:p14="http://schemas.microsoft.com/office/powerpoint/2010/main" val="3269688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Create </a:t>
            </a:r>
            <a:r>
              <a:rPr lang="en-US" b="1" dirty="0" err="1"/>
              <a:t>UIStepper</a:t>
            </a:r>
            <a:r>
              <a:rPr lang="en-US" b="1" dirty="0"/>
              <a:t> with code</a:t>
            </a:r>
          </a:p>
        </p:txBody>
      </p:sp>
      <p:pic>
        <p:nvPicPr>
          <p:cNvPr id="3" name="Picture 2"/>
          <p:cNvPicPr>
            <a:picLocks noChangeAspect="1"/>
          </p:cNvPicPr>
          <p:nvPr/>
        </p:nvPicPr>
        <p:blipFill>
          <a:blip r:embed="rId2"/>
          <a:stretch>
            <a:fillRect/>
          </a:stretch>
        </p:blipFill>
        <p:spPr>
          <a:xfrm>
            <a:off x="2579074" y="1470064"/>
            <a:ext cx="6036389" cy="4698374"/>
          </a:xfrm>
          <a:prstGeom prst="rect">
            <a:avLst/>
          </a:prstGeom>
        </p:spPr>
      </p:pic>
    </p:spTree>
    <p:extLst>
      <p:ext uri="{BB962C8B-B14F-4D97-AF65-F5344CB8AC3E}">
        <p14:creationId xmlns:p14="http://schemas.microsoft.com/office/powerpoint/2010/main" val="414015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838200" y="774320"/>
            <a:ext cx="9180765" cy="5351850"/>
          </a:xfrm>
          <a:prstGeom prst="rect">
            <a:avLst/>
          </a:prstGeom>
        </p:spPr>
      </p:pic>
    </p:spTree>
    <p:extLst>
      <p:ext uri="{BB962C8B-B14F-4D97-AF65-F5344CB8AC3E}">
        <p14:creationId xmlns:p14="http://schemas.microsoft.com/office/powerpoint/2010/main" val="42408500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t>UISwitch</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1490709" y="1494828"/>
            <a:ext cx="8570068" cy="4662815"/>
          </a:xfrm>
          <a:prstGeom prst="rect">
            <a:avLst/>
          </a:prstGeom>
        </p:spPr>
        <p:txBody>
          <a:bodyPr wrap="square">
            <a:spAutoFit/>
          </a:bodyPr>
          <a:lstStyle/>
          <a:p>
            <a:pPr>
              <a:lnSpc>
                <a:spcPct val="150000"/>
              </a:lnSpc>
            </a:pPr>
            <a:r>
              <a:rPr lang="en-US" sz="2200" dirty="0"/>
              <a:t>❖ </a:t>
            </a:r>
            <a:r>
              <a:rPr lang="vi-VN" sz="2200" dirty="0"/>
              <a:t>Điều khiển cung cấp lựa chọn nhị phân, chẳng hạn như Bật / Tắt</a:t>
            </a:r>
            <a:r>
              <a:rPr lang="vi-VN" sz="2200" dirty="0" smtClean="0"/>
              <a:t>.</a:t>
            </a:r>
            <a:endParaRPr lang="en-US" sz="2200" dirty="0" smtClean="0"/>
          </a:p>
          <a:p>
            <a:pPr>
              <a:lnSpc>
                <a:spcPct val="150000"/>
              </a:lnSpc>
            </a:pPr>
            <a:r>
              <a:rPr lang="en-US" sz="2200" dirty="0" smtClean="0"/>
              <a:t>❖ </a:t>
            </a:r>
            <a:r>
              <a:rPr lang="vi-VN" sz="2200" dirty="0"/>
              <a:t>Lớp UISwitch khai báo một thuộc tính và một phương thức để điều khiển trạng thái bật / tắt của nó. Giống như với UISlider, khi người dùng thao tác điều khiển công tắc (“lật” nó) một sự kiện valueChanged được tạo ra, dẫn đến điều khiển (nếu được định cấu hình đúng cách) gửi một thông báo hành động</a:t>
            </a:r>
            <a:r>
              <a:rPr lang="vi-VN" sz="2200" dirty="0" smtClean="0"/>
              <a:t>.</a:t>
            </a:r>
            <a:endParaRPr lang="en-US" sz="2200" dirty="0" smtClean="0"/>
          </a:p>
          <a:p>
            <a:pPr>
              <a:lnSpc>
                <a:spcPct val="150000"/>
              </a:lnSpc>
            </a:pPr>
            <a:r>
              <a:rPr lang="en-US" sz="2200" dirty="0" smtClean="0"/>
              <a:t>❖ </a:t>
            </a:r>
            <a:r>
              <a:rPr lang="vi-VN" sz="2200" dirty="0"/>
              <a:t>Bạn có thể tùy chỉnh giao diện của công tắc bằng cách thay đổi màu sắc được sử dụng để tô màu cho công tắc khi bật hoặc tắt.</a:t>
            </a:r>
            <a:endParaRPr lang="en-US" sz="2200" dirty="0"/>
          </a:p>
        </p:txBody>
      </p:sp>
    </p:spTree>
    <p:extLst>
      <p:ext uri="{BB962C8B-B14F-4D97-AF65-F5344CB8AC3E}">
        <p14:creationId xmlns:p14="http://schemas.microsoft.com/office/powerpoint/2010/main" val="1093476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2619801" y="470467"/>
            <a:ext cx="6952400" cy="901133"/>
          </a:xfrm>
        </p:spPr>
        <p:txBody>
          <a:bodyPr/>
          <a:lstStyle/>
          <a:p>
            <a:r>
              <a:rPr lang="en-US" b="1" dirty="0">
                <a:latin typeface="Times New Roman" panose="02020603050405020304" pitchFamily="18" charset="0"/>
                <a:cs typeface="Times New Roman" panose="02020603050405020304" pitchFamily="18" charset="0"/>
              </a:rPr>
              <a:t>Create </a:t>
            </a:r>
            <a:r>
              <a:rPr lang="en-US" b="1" dirty="0" err="1"/>
              <a:t>UISwitch</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by drag and drop</a:t>
            </a:r>
            <a:endParaRPr lang="en-US" b="1"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29" y="1561382"/>
            <a:ext cx="8971472" cy="4748472"/>
          </a:xfrm>
          <a:prstGeom prst="rect">
            <a:avLst/>
          </a:prstGeom>
        </p:spPr>
      </p:pic>
    </p:spTree>
    <p:extLst>
      <p:ext uri="{BB962C8B-B14F-4D97-AF65-F5344CB8AC3E}">
        <p14:creationId xmlns:p14="http://schemas.microsoft.com/office/powerpoint/2010/main" val="23107277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405278" y="213643"/>
            <a:ext cx="4303438" cy="1701021"/>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743" y="2539833"/>
            <a:ext cx="2330042" cy="414229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804" y="2539833"/>
            <a:ext cx="2356590" cy="4189493"/>
          </a:xfrm>
          <a:prstGeom prst="rect">
            <a:avLst/>
          </a:prstGeom>
        </p:spPr>
      </p:pic>
      <p:sp>
        <p:nvSpPr>
          <p:cNvPr id="2" name="Down Arrow 1"/>
          <p:cNvSpPr/>
          <p:nvPr/>
        </p:nvSpPr>
        <p:spPr>
          <a:xfrm>
            <a:off x="5421735" y="1977082"/>
            <a:ext cx="484632" cy="500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46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Create </a:t>
            </a:r>
            <a:r>
              <a:rPr lang="en-US" b="1" dirty="0" err="1"/>
              <a:t>UISwitch</a:t>
            </a:r>
            <a:r>
              <a:rPr lang="en-US" b="1" dirty="0" smtClean="0"/>
              <a:t> </a:t>
            </a:r>
            <a:r>
              <a:rPr lang="en-US" b="1" dirty="0"/>
              <a:t>with code</a:t>
            </a:r>
          </a:p>
        </p:txBody>
      </p:sp>
      <p:pic>
        <p:nvPicPr>
          <p:cNvPr id="15" name="Picture 14"/>
          <p:cNvPicPr>
            <a:picLocks noChangeAspect="1"/>
          </p:cNvPicPr>
          <p:nvPr/>
        </p:nvPicPr>
        <p:blipFill>
          <a:blip r:embed="rId2"/>
          <a:stretch>
            <a:fillRect/>
          </a:stretch>
        </p:blipFill>
        <p:spPr>
          <a:xfrm>
            <a:off x="2350421" y="1279671"/>
            <a:ext cx="6429375" cy="5117414"/>
          </a:xfrm>
          <a:prstGeom prst="rect">
            <a:avLst/>
          </a:prstGeom>
        </p:spPr>
      </p:pic>
    </p:spTree>
    <p:extLst>
      <p:ext uri="{BB962C8B-B14F-4D97-AF65-F5344CB8AC3E}">
        <p14:creationId xmlns:p14="http://schemas.microsoft.com/office/powerpoint/2010/main" val="3037994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7280" y="627851"/>
            <a:ext cx="10429875" cy="5950113"/>
          </a:xfrm>
          <a:prstGeom prst="rect">
            <a:avLst/>
          </a:prstGeom>
        </p:spPr>
      </p:pic>
    </p:spTree>
    <p:extLst>
      <p:ext uri="{BB962C8B-B14F-4D97-AF65-F5344CB8AC3E}">
        <p14:creationId xmlns:p14="http://schemas.microsoft.com/office/powerpoint/2010/main" val="1537749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1260"/>
          </a:xfrm>
          <a:prstGeom prst="rect">
            <a:avLst/>
          </a:prstGeom>
        </p:spPr>
      </p:pic>
    </p:spTree>
    <p:extLst>
      <p:ext uri="{BB962C8B-B14F-4D97-AF65-F5344CB8AC3E}">
        <p14:creationId xmlns:p14="http://schemas.microsoft.com/office/powerpoint/2010/main" val="2494532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3564467" y="3840299"/>
            <a:ext cx="7026837" cy="2561600"/>
          </a:xfrm>
          <a:prstGeom prst="rect">
            <a:avLst/>
          </a:prstGeom>
        </p:spPr>
        <p:txBody>
          <a:bodyPr spcFirstLastPara="1" vert="horz" wrap="square" lIns="121900" tIns="121900" rIns="121900" bIns="121900" rtlCol="0" anchor="ctr" anchorCtr="0">
            <a:noAutofit/>
          </a:bodyPr>
          <a:lstStyle/>
          <a:p>
            <a:r>
              <a:rPr lang="en-US" dirty="0">
                <a:latin typeface="Times New Roman" panose="02020603050405020304" pitchFamily="18" charset="0"/>
                <a:cs typeface="Times New Roman" panose="02020603050405020304" pitchFamily="18" charset="0"/>
              </a:rPr>
              <a:t>MECHANISM AND TYPES</a:t>
            </a:r>
            <a:endParaRPr dirty="0">
              <a:latin typeface="Times New Roman" panose="02020603050405020304" pitchFamily="18" charset="0"/>
              <a:cs typeface="Times New Roman" panose="02020603050405020304" pitchFamily="18" charset="0"/>
            </a:endParaRPr>
          </a:p>
        </p:txBody>
      </p:sp>
      <p:sp>
        <p:nvSpPr>
          <p:cNvPr id="235" name="Google Shape;235;p39"/>
          <p:cNvSpPr txBox="1">
            <a:spLocks noGrp="1"/>
          </p:cNvSpPr>
          <p:nvPr>
            <p:ph type="title" idx="2"/>
          </p:nvPr>
        </p:nvSpPr>
        <p:spPr>
          <a:xfrm flipH="1">
            <a:off x="6618905" y="3098467"/>
            <a:ext cx="3972400" cy="10060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cxnSp>
        <p:nvCxnSpPr>
          <p:cNvPr id="236" name="Google Shape;236;p39"/>
          <p:cNvCxnSpPr/>
          <p:nvPr/>
        </p:nvCxnSpPr>
        <p:spPr>
          <a:xfrm>
            <a:off x="10104433" y="5371200"/>
            <a:ext cx="2087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66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500"/>
                                        <p:tgtEl>
                                          <p:spTgt spid="2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3"/>
                                        </p:tgtEl>
                                        <p:attrNameLst>
                                          <p:attrName>style.visibility</p:attrName>
                                        </p:attrNameLst>
                                      </p:cBhvr>
                                      <p:to>
                                        <p:strVal val="visible"/>
                                      </p:to>
                                    </p:set>
                                    <p:animEffect transition="in" filter="fade">
                                      <p:cBhvr>
                                        <p:cTn id="13"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MECHANISM</a:t>
            </a:r>
            <a:endParaRPr b="1" dirty="0">
              <a:latin typeface="Times New Roman" panose="02020603050405020304" pitchFamily="18" charset="0"/>
              <a:cs typeface="Times New Roman" panose="02020603050405020304" pitchFamily="18" charset="0"/>
            </a:endParaRPr>
          </a:p>
        </p:txBody>
      </p:sp>
      <p:sp>
        <p:nvSpPr>
          <p:cNvPr id="5" name="Rectangle 4"/>
          <p:cNvSpPr/>
          <p:nvPr/>
        </p:nvSpPr>
        <p:spPr>
          <a:xfrm>
            <a:off x="1527243" y="1612488"/>
            <a:ext cx="9231548" cy="4401205"/>
          </a:xfrm>
          <a:prstGeom prst="rect">
            <a:avLst/>
          </a:prstGeom>
        </p:spPr>
        <p:txBody>
          <a:bodyPr wrap="square">
            <a:spAutoFit/>
          </a:bodyPr>
          <a:lstStyle/>
          <a:p>
            <a:pPr marL="342900" indent="-342900">
              <a:buFont typeface="Wingdings" panose="05000000000000000000" pitchFamily="2" charset="2"/>
              <a:buChar char="Ø"/>
            </a:pPr>
            <a:r>
              <a:rPr lang="vi-VN" sz="2000" dirty="0"/>
              <a:t>nó là một lớp cung cấp cho người dùng khả năng tương tác với dạng xem được hiển thị cho người dùng</a:t>
            </a:r>
            <a:r>
              <a:rPr lang="vi-VN" sz="2000" dirty="0" smtClean="0"/>
              <a:t>. </a:t>
            </a:r>
            <a:r>
              <a:rPr lang="en-US" sz="2000" dirty="0" smtClean="0"/>
              <a:t>M</a:t>
            </a:r>
            <a:r>
              <a:rPr lang="vi-VN" sz="2000" dirty="0" smtClean="0"/>
              <a:t>ột </a:t>
            </a:r>
            <a:r>
              <a:rPr lang="vi-VN" sz="2000" dirty="0"/>
              <a:t>cơ chế được gọi là Target-Action để cung cấp các hành động của người dùng cho ứng dụng</a:t>
            </a:r>
            <a:r>
              <a:rPr lang="vi-VN" sz="2000" dirty="0" smtClean="0"/>
              <a:t>.</a:t>
            </a:r>
            <a:endParaRPr lang="en-US" sz="2000" dirty="0" smtClean="0"/>
          </a:p>
          <a:p>
            <a:endParaRPr lang="en-US" sz="2000" dirty="0" smtClean="0"/>
          </a:p>
          <a:p>
            <a:pPr marL="342900" indent="-342900">
              <a:buFont typeface="Wingdings" panose="05000000000000000000" pitchFamily="2" charset="2"/>
              <a:buChar char="Ø"/>
            </a:pPr>
            <a:r>
              <a:rPr lang="vi-VN" sz="2000" dirty="0"/>
              <a:t>Cơ chế Target-Action này là addTarget (_: action: for:) được thực hiện bằng các phương thức. Dưới dạng các tham số, nó chuyển đối tượng chịu trách nhiệm cho hành động, phương thức xác định hành động cho hành động và cho hành động nào (.touchUpInsider, .valueChangedetc.) Mà phương thức sẽ được gọi.</a:t>
            </a:r>
            <a:endParaRPr lang="en-US" sz="2000" dirty="0"/>
          </a:p>
          <a:p>
            <a:pPr marL="342900" indent="-342900">
              <a:buFont typeface="Wingdings" panose="05000000000000000000" pitchFamily="2" charset="2"/>
              <a:buChar char="Ø"/>
            </a:pPr>
            <a:r>
              <a:rPr lang="vi-VN" sz="2000" dirty="0">
                <a:solidFill>
                  <a:srgbClr val="3A3A3A"/>
                </a:solidFill>
                <a:latin typeface="Times New Roman" panose="02020603050405020304" pitchFamily="18" charset="0"/>
                <a:cs typeface="Times New Roman" panose="02020603050405020304" pitchFamily="18" charset="0"/>
              </a:rPr>
              <a:t>Phương thức addTarget có ba tham số, tham số đầu tiên là đối tượng xác định hàm tiến trình sự kiện, tham số thứ hai là bộ chọn tên hàm, tham số thứ ba là tên sự kiện. Trong mã ví dụ dưới đây, khi sự kiện touchUpInside xảy ra trên nút, nó sẽ gọi hàm clickButtonThree của đối tượng hiện tại (đối tượng ViewController).</a:t>
            </a:r>
            <a:endParaRPr lang="en-US" sz="2000" dirty="0"/>
          </a:p>
          <a:p>
            <a:endParaRPr lang="en-US" sz="2000" dirty="0"/>
          </a:p>
        </p:txBody>
      </p:sp>
    </p:spTree>
    <p:extLst>
      <p:ext uri="{BB962C8B-B14F-4D97-AF65-F5344CB8AC3E}">
        <p14:creationId xmlns:p14="http://schemas.microsoft.com/office/powerpoint/2010/main" val="2080053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291692" y="390526"/>
            <a:ext cx="5584886" cy="4251416"/>
          </a:xfrm>
          <a:prstGeom prst="rect">
            <a:avLst/>
          </a:prstGeom>
        </p:spPr>
      </p:pic>
      <p:sp>
        <p:nvSpPr>
          <p:cNvPr id="11" name="Rectangle 10"/>
          <p:cNvSpPr/>
          <p:nvPr/>
        </p:nvSpPr>
        <p:spPr>
          <a:xfrm>
            <a:off x="1287852" y="4942454"/>
            <a:ext cx="9109494" cy="1477328"/>
          </a:xfrm>
          <a:prstGeom prst="rect">
            <a:avLst/>
          </a:prstGeom>
        </p:spPr>
        <p:txBody>
          <a:bodyPr wrap="square">
            <a:spAutoFit/>
          </a:bodyPr>
          <a:lstStyle/>
          <a:p>
            <a:pPr marL="285750" indent="-285750">
              <a:buFont typeface="Wingdings" panose="05000000000000000000" pitchFamily="2" charset="2"/>
              <a:buChar char="Ø"/>
            </a:pPr>
            <a:r>
              <a:rPr lang="en-US" dirty="0"/>
              <a:t>From this code, </a:t>
            </a:r>
            <a:r>
              <a:rPr lang="en-US" dirty="0" err="1"/>
              <a:t>UIButton</a:t>
            </a:r>
            <a:r>
              <a:rPr lang="en-US" dirty="0"/>
              <a:t> </a:t>
            </a:r>
            <a:r>
              <a:rPr lang="en-US" dirty="0" err="1" smtClean="0"/>
              <a:t>thực</a:t>
            </a:r>
            <a:r>
              <a:rPr lang="en-US" dirty="0" smtClean="0"/>
              <a:t> </a:t>
            </a:r>
            <a:r>
              <a:rPr lang="en-US" dirty="0" err="1" smtClean="0"/>
              <a:t>thi</a:t>
            </a:r>
            <a:r>
              <a:rPr lang="en-US" dirty="0" smtClean="0"/>
              <a:t> </a:t>
            </a:r>
            <a:r>
              <a:rPr lang="en-US" dirty="0" err="1"/>
              <a:t>myButton.addTarget</a:t>
            </a:r>
            <a:r>
              <a:rPr lang="en-US" dirty="0"/>
              <a:t>(self, action: #selector(</a:t>
            </a:r>
            <a:r>
              <a:rPr lang="en-US" dirty="0" err="1"/>
              <a:t>btnClicked</a:t>
            </a:r>
            <a:r>
              <a:rPr lang="en-US" dirty="0"/>
              <a:t>), for: .</a:t>
            </a:r>
            <a:r>
              <a:rPr lang="en-US" dirty="0" err="1"/>
              <a:t>touchUpInside</a:t>
            </a:r>
            <a:r>
              <a:rPr lang="en-US" dirty="0"/>
              <a:t>) </a:t>
            </a:r>
            <a:r>
              <a:rPr lang="vi-VN" dirty="0"/>
              <a:t>phương pháp gọi hành động </a:t>
            </a:r>
            <a:r>
              <a:rPr lang="en-US" dirty="0" err="1" smtClean="0"/>
              <a:t>btnClicked</a:t>
            </a:r>
            <a:r>
              <a:rPr lang="en-US" dirty="0"/>
              <a:t>()</a:t>
            </a:r>
          </a:p>
          <a:p>
            <a:endParaRPr lang="en-US" dirty="0"/>
          </a:p>
          <a:p>
            <a:pPr marL="285750" indent="-285750">
              <a:buFont typeface="Wingdings" panose="05000000000000000000" pitchFamily="2" charset="2"/>
              <a:buChar char="Ø"/>
            </a:pPr>
            <a:r>
              <a:rPr lang="vi-VN" dirty="0"/>
              <a:t>Do đó, nếu bạn thêm phương thức đích và hành động sẽ được gọi khi UIcontrol.event .touchUpInside được thỏa mãn.</a:t>
            </a:r>
            <a:endParaRPr lang="en-US" dirty="0"/>
          </a:p>
        </p:txBody>
      </p:sp>
    </p:spTree>
    <p:extLst>
      <p:ext uri="{BB962C8B-B14F-4D97-AF65-F5344CB8AC3E}">
        <p14:creationId xmlns:p14="http://schemas.microsoft.com/office/powerpoint/2010/main" val="372238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6"/>
          </p:nvPr>
        </p:nvSpPr>
        <p:spPr/>
        <p:txBody>
          <a:bodyPr/>
          <a:lstStyle/>
          <a:p>
            <a:r>
              <a:rPr lang="en-US" b="1" dirty="0" err="1">
                <a:latin typeface="Times New Roman" panose="02020603050405020304" pitchFamily="18" charset="0"/>
                <a:cs typeface="Times New Roman" panose="02020603050405020304" pitchFamily="18" charset="0"/>
              </a:rPr>
              <a:t>UIControl.event</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661705" y="1379490"/>
            <a:ext cx="7334656"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err="1"/>
              <a:t>Hằng</a:t>
            </a:r>
            <a:r>
              <a:rPr lang="en-US" dirty="0"/>
              <a:t> </a:t>
            </a:r>
            <a:r>
              <a:rPr lang="en-US" dirty="0" err="1"/>
              <a:t>số</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loại</a:t>
            </a:r>
            <a:r>
              <a:rPr lang="en-US" dirty="0"/>
              <a:t> </a:t>
            </a:r>
            <a:r>
              <a:rPr lang="en-US" dirty="0" err="1"/>
              <a:t>sự</a:t>
            </a:r>
            <a:r>
              <a:rPr lang="en-US" dirty="0"/>
              <a:t> </a:t>
            </a:r>
            <a:r>
              <a:rPr lang="en-US" dirty="0" err="1"/>
              <a:t>kiện</a:t>
            </a:r>
            <a:r>
              <a:rPr lang="en-US" dirty="0"/>
              <a:t> </a:t>
            </a:r>
            <a:r>
              <a:rPr lang="en-US" dirty="0" err="1"/>
              <a:t>có</a:t>
            </a:r>
            <a:r>
              <a:rPr lang="en-US" dirty="0"/>
              <a:t> </a:t>
            </a:r>
            <a:r>
              <a:rPr lang="en-US" dirty="0" err="1"/>
              <a:t>thể</a:t>
            </a:r>
            <a:r>
              <a:rPr lang="en-US" dirty="0"/>
              <a:t> </a:t>
            </a:r>
            <a:r>
              <a:rPr lang="en-US" dirty="0" err="1"/>
              <a:t>cho</a:t>
            </a:r>
            <a:r>
              <a:rPr lang="en-US" dirty="0"/>
              <a:t> </a:t>
            </a:r>
            <a:r>
              <a:rPr lang="en-US" dirty="0" err="1"/>
              <a:t>điều</a:t>
            </a:r>
            <a:r>
              <a:rPr lang="en-US" dirty="0"/>
              <a:t> </a:t>
            </a:r>
            <a:r>
              <a:rPr lang="en-US" dirty="0" err="1"/>
              <a:t>khiển</a:t>
            </a:r>
            <a:r>
              <a:rPr lang="en-US" dirty="0" smtClean="0"/>
              <a:t>.</a:t>
            </a:r>
          </a:p>
          <a:p>
            <a:pPr marL="285750" indent="-285750">
              <a:lnSpc>
                <a:spcPct val="150000"/>
              </a:lnSpc>
              <a:buFont typeface="Wingdings" panose="05000000000000000000" pitchFamily="2" charset="2"/>
              <a:buChar char="Ø"/>
            </a:pPr>
            <a:r>
              <a:rPr lang="en-US" dirty="0" err="1"/>
              <a:t>Nhà</a:t>
            </a:r>
            <a:r>
              <a:rPr lang="en-US" dirty="0"/>
              <a:t> </a:t>
            </a:r>
            <a:r>
              <a:rPr lang="en-US" dirty="0" err="1"/>
              <a:t>phát</a:t>
            </a:r>
            <a:r>
              <a:rPr lang="en-US" dirty="0"/>
              <a:t> </a:t>
            </a:r>
            <a:r>
              <a:rPr lang="en-US" dirty="0" err="1"/>
              <a:t>triển</a:t>
            </a:r>
            <a:r>
              <a:rPr lang="en-US" dirty="0"/>
              <a:t> </a:t>
            </a:r>
            <a:r>
              <a:rPr lang="en-US" dirty="0" err="1"/>
              <a:t>có</a:t>
            </a:r>
            <a:r>
              <a:rPr lang="en-US" dirty="0"/>
              <a:t> </a:t>
            </a:r>
            <a:r>
              <a:rPr lang="en-US" dirty="0" err="1"/>
              <a:t>thể</a:t>
            </a:r>
            <a:r>
              <a:rPr lang="en-US" dirty="0"/>
              <a:t> </a:t>
            </a:r>
            <a:r>
              <a:rPr lang="en-US" dirty="0" err="1"/>
              <a:t>chọn</a:t>
            </a:r>
            <a:r>
              <a:rPr lang="en-US" dirty="0"/>
              <a:t> </a:t>
            </a:r>
            <a:r>
              <a:rPr lang="en-US" dirty="0" err="1"/>
              <a:t>sự</a:t>
            </a:r>
            <a:r>
              <a:rPr lang="en-US" dirty="0"/>
              <a:t> </a:t>
            </a:r>
            <a:r>
              <a:rPr lang="en-US" dirty="0" err="1"/>
              <a:t>kiện</a:t>
            </a:r>
            <a:r>
              <a:rPr lang="en-US" dirty="0"/>
              <a:t> </a:t>
            </a:r>
            <a:r>
              <a:rPr lang="en-US" dirty="0" err="1"/>
              <a:t>nào</a:t>
            </a:r>
            <a:r>
              <a:rPr lang="en-US" dirty="0"/>
              <a:t> </a:t>
            </a:r>
            <a:r>
              <a:rPr lang="en-US" dirty="0" err="1"/>
              <a:t>gọi</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từ</a:t>
            </a:r>
            <a:r>
              <a:rPr lang="en-US" dirty="0"/>
              <a:t> </a:t>
            </a:r>
            <a:r>
              <a:rPr lang="en-US" dirty="0" err="1"/>
              <a:t>mục</a:t>
            </a:r>
            <a:r>
              <a:rPr lang="en-US" dirty="0"/>
              <a:t> </a:t>
            </a:r>
            <a:r>
              <a:rPr lang="en-US" dirty="0" err="1"/>
              <a:t>tiêu</a:t>
            </a:r>
            <a:r>
              <a:rPr lang="en-US" dirty="0" smtClean="0"/>
              <a:t>.</a:t>
            </a:r>
          </a:p>
          <a:p>
            <a:pPr marL="285750" indent="-285750">
              <a:lnSpc>
                <a:spcPct val="150000"/>
              </a:lnSpc>
              <a:buFont typeface="Wingdings" panose="05000000000000000000" pitchFamily="2" charset="2"/>
              <a:buChar char="Ø"/>
            </a:pPr>
            <a:r>
              <a:rPr lang="en-US" dirty="0" smtClean="0"/>
              <a:t>For </a:t>
            </a:r>
            <a:r>
              <a:rPr lang="en-US" dirty="0"/>
              <a:t>example, if you add .</a:t>
            </a:r>
            <a:r>
              <a:rPr lang="en-US" dirty="0" err="1"/>
              <a:t>touchUpInside</a:t>
            </a:r>
            <a:r>
              <a:rPr lang="en-US" dirty="0"/>
              <a:t>(</a:t>
            </a:r>
            <a:r>
              <a:rPr lang="en-US" dirty="0" err="1"/>
              <a:t>UIControl.event</a:t>
            </a:r>
            <a:r>
              <a:rPr lang="en-US" dirty="0"/>
              <a:t>) on </a:t>
            </a:r>
            <a:r>
              <a:rPr lang="en-US" dirty="0" err="1"/>
              <a:t>addTarget</a:t>
            </a:r>
            <a:r>
              <a:rPr lang="en-US" dirty="0"/>
              <a:t> method, </a:t>
            </a:r>
            <a:r>
              <a:rPr lang="vi-VN" dirty="0"/>
              <a:t>hành động sẽ được gọi khi bạn nhấp vào bên trong của nút.</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952" y="3432841"/>
            <a:ext cx="6527260" cy="1409772"/>
          </a:xfrm>
          <a:prstGeom prst="rect">
            <a:avLst/>
          </a:prstGeom>
        </p:spPr>
      </p:pic>
      <p:sp>
        <p:nvSpPr>
          <p:cNvPr id="11" name="Rectangle 10"/>
          <p:cNvSpPr/>
          <p:nvPr/>
        </p:nvSpPr>
        <p:spPr>
          <a:xfrm>
            <a:off x="2800952" y="5184629"/>
            <a:ext cx="6757663" cy="923330"/>
          </a:xfrm>
          <a:prstGeom prst="rect">
            <a:avLst/>
          </a:prstGeom>
        </p:spPr>
        <p:txBody>
          <a:bodyPr wrap="square">
            <a:spAutoFit/>
          </a:bodyPr>
          <a:lstStyle/>
          <a:p>
            <a:r>
              <a:rPr lang="vi-VN" dirty="0"/>
              <a:t>Bởi vì có rất nhiều loại UIControl.event, sẽ tốt hơn cho chúng tôi khi tìm sự kiện phù hợp với tình huống của bạn trong tài liệu apple.</a:t>
            </a:r>
            <a:endParaRPr lang="en-US" dirty="0"/>
          </a:p>
        </p:txBody>
      </p:sp>
    </p:spTree>
    <p:extLst>
      <p:ext uri="{BB962C8B-B14F-4D97-AF65-F5344CB8AC3E}">
        <p14:creationId xmlns:p14="http://schemas.microsoft.com/office/powerpoint/2010/main" val="2201572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6"/>
          </p:nvPr>
        </p:nvSpPr>
        <p:spPr/>
        <p:txBody>
          <a:bodyPr/>
          <a:lstStyle/>
          <a:p>
            <a:r>
              <a:rPr lang="en-US" b="1" dirty="0" err="1">
                <a:latin typeface="Times New Roman" panose="02020603050405020304" pitchFamily="18" charset="0"/>
                <a:cs typeface="Times New Roman" panose="02020603050405020304" pitchFamily="18" charset="0"/>
              </a:rPr>
              <a:t>UIControl.state</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831687" y="1229776"/>
            <a:ext cx="6760886"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err="1"/>
              <a:t>Hằng</a:t>
            </a:r>
            <a:r>
              <a:rPr lang="en-US" dirty="0"/>
              <a:t> </a:t>
            </a:r>
            <a:r>
              <a:rPr lang="en-US" dirty="0" err="1"/>
              <a:t>số</a:t>
            </a:r>
            <a:r>
              <a:rPr lang="en-US" dirty="0"/>
              <a:t> </a:t>
            </a:r>
            <a:r>
              <a:rPr lang="en-US" dirty="0" err="1"/>
              <a:t>mô</a:t>
            </a:r>
            <a:r>
              <a:rPr lang="en-US" dirty="0"/>
              <a:t> </a:t>
            </a:r>
            <a:r>
              <a:rPr lang="en-US" dirty="0" err="1"/>
              <a:t>tả</a:t>
            </a:r>
            <a:r>
              <a:rPr lang="en-US" dirty="0"/>
              <a:t> </a:t>
            </a:r>
            <a:r>
              <a:rPr lang="en-US" dirty="0" err="1"/>
              <a:t>trạng</a:t>
            </a:r>
            <a:r>
              <a:rPr lang="en-US" dirty="0"/>
              <a:t> </a:t>
            </a:r>
            <a:r>
              <a:rPr lang="en-US" dirty="0" err="1"/>
              <a:t>thái</a:t>
            </a:r>
            <a:r>
              <a:rPr lang="en-US" dirty="0"/>
              <a:t> </a:t>
            </a:r>
            <a:r>
              <a:rPr lang="en-US" dirty="0" err="1"/>
              <a:t>của</a:t>
            </a:r>
            <a:r>
              <a:rPr lang="en-US" dirty="0"/>
              <a:t> </a:t>
            </a:r>
            <a:r>
              <a:rPr lang="en-US" dirty="0" err="1"/>
              <a:t>điều</a:t>
            </a:r>
            <a:r>
              <a:rPr lang="en-US" dirty="0"/>
              <a:t> </a:t>
            </a:r>
            <a:r>
              <a:rPr lang="en-US" dirty="0" err="1"/>
              <a:t>khiển</a:t>
            </a:r>
            <a:r>
              <a:rPr lang="en-US" dirty="0" smtClean="0"/>
              <a:t>.</a:t>
            </a:r>
          </a:p>
          <a:p>
            <a:pPr marL="285750" indent="-285750">
              <a:lnSpc>
                <a:spcPct val="150000"/>
              </a:lnSpc>
              <a:buFont typeface="Wingdings" panose="05000000000000000000" pitchFamily="2" charset="2"/>
              <a:buChar char="Ø"/>
            </a:pPr>
            <a:r>
              <a:rPr lang="en-US" dirty="0" err="1"/>
              <a:t>UIControl</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nhiều</a:t>
            </a:r>
            <a:r>
              <a:rPr lang="en-US" dirty="0"/>
              <a:t> </a:t>
            </a:r>
            <a:r>
              <a:rPr lang="en-US" dirty="0" err="1"/>
              <a:t>trạng</a:t>
            </a:r>
            <a:r>
              <a:rPr lang="en-US" dirty="0"/>
              <a:t> </a:t>
            </a:r>
            <a:r>
              <a:rPr lang="en-US" dirty="0" err="1"/>
              <a:t>thái</a:t>
            </a:r>
            <a:r>
              <a:rPr lang="en-US" dirty="0" smtClean="0"/>
              <a:t>.</a:t>
            </a:r>
          </a:p>
          <a:p>
            <a:pPr marL="285750" indent="-285750">
              <a:lnSpc>
                <a:spcPct val="150000"/>
              </a:lnSpc>
              <a:buFont typeface="Wingdings" panose="05000000000000000000" pitchFamily="2" charset="2"/>
              <a:buChar char="Ø"/>
            </a:pPr>
            <a:r>
              <a:rPr lang="vi-VN" dirty="0"/>
              <a:t>Người dùng có thể thiết lập các hành động khác nhau tùy thuộc vào trạng thái.</a:t>
            </a:r>
            <a:endParaRPr lang="en-US" dirty="0"/>
          </a:p>
        </p:txBody>
      </p:sp>
      <p:pic>
        <p:nvPicPr>
          <p:cNvPr id="11" name="Picture 10"/>
          <p:cNvPicPr>
            <a:picLocks noChangeAspect="1"/>
          </p:cNvPicPr>
          <p:nvPr/>
        </p:nvPicPr>
        <p:blipFill>
          <a:blip r:embed="rId2"/>
          <a:stretch>
            <a:fillRect/>
          </a:stretch>
        </p:blipFill>
        <p:spPr>
          <a:xfrm>
            <a:off x="2831687" y="2954365"/>
            <a:ext cx="6307762" cy="771525"/>
          </a:xfrm>
          <a:prstGeom prst="rect">
            <a:avLst/>
          </a:prstGeom>
        </p:spPr>
      </p:pic>
      <p:sp>
        <p:nvSpPr>
          <p:cNvPr id="12" name="Rectangle 11"/>
          <p:cNvSpPr/>
          <p:nvPr/>
        </p:nvSpPr>
        <p:spPr>
          <a:xfrm>
            <a:off x="2817349" y="3996640"/>
            <a:ext cx="7203424" cy="2169825"/>
          </a:xfrm>
          <a:prstGeom prst="rect">
            <a:avLst/>
          </a:prstGeom>
        </p:spPr>
        <p:txBody>
          <a:bodyPr wrap="square">
            <a:spAutoFit/>
          </a:bodyPr>
          <a:lstStyle/>
          <a:p>
            <a:pPr>
              <a:lnSpc>
                <a:spcPct val="150000"/>
              </a:lnSpc>
            </a:pPr>
            <a:r>
              <a:rPr lang="en-US" dirty="0"/>
              <a:t>From this code, before select the button it shows “Button1” as title.</a:t>
            </a:r>
          </a:p>
          <a:p>
            <a:pPr>
              <a:lnSpc>
                <a:spcPct val="150000"/>
              </a:lnSpc>
            </a:pPr>
            <a:r>
              <a:rPr lang="en-US" dirty="0" smtClean="0"/>
              <a:t>After </a:t>
            </a:r>
            <a:r>
              <a:rPr lang="en-US" dirty="0"/>
              <a:t>select button, button shows “Button2” as title.</a:t>
            </a:r>
          </a:p>
          <a:p>
            <a:pPr>
              <a:lnSpc>
                <a:spcPct val="150000"/>
              </a:lnSpc>
            </a:pPr>
            <a:r>
              <a:rPr lang="en-US" dirty="0" smtClean="0"/>
              <a:t>.</a:t>
            </a:r>
            <a:r>
              <a:rPr lang="en-US" b="1" dirty="0"/>
              <a:t>normal</a:t>
            </a:r>
            <a:r>
              <a:rPr lang="en-US" dirty="0"/>
              <a:t> and .</a:t>
            </a:r>
            <a:r>
              <a:rPr lang="en-US" b="1" dirty="0"/>
              <a:t>selected</a:t>
            </a:r>
            <a:r>
              <a:rPr lang="en-US" dirty="0"/>
              <a:t> is </a:t>
            </a:r>
            <a:r>
              <a:rPr lang="en-US" dirty="0" err="1"/>
              <a:t>UIControl.state</a:t>
            </a:r>
            <a:r>
              <a:rPr lang="en-US" dirty="0"/>
              <a:t> properties.</a:t>
            </a:r>
          </a:p>
          <a:p>
            <a:pPr>
              <a:lnSpc>
                <a:spcPct val="150000"/>
              </a:lnSpc>
            </a:pPr>
            <a:r>
              <a:rPr lang="en-US" dirty="0" smtClean="0"/>
              <a:t>Especially</a:t>
            </a:r>
            <a:r>
              <a:rPr lang="en-US" dirty="0"/>
              <a:t>, .normal is default property. When the control have .normal property, other properties should be false.</a:t>
            </a:r>
          </a:p>
        </p:txBody>
      </p:sp>
    </p:spTree>
    <p:extLst>
      <p:ext uri="{BB962C8B-B14F-4D97-AF65-F5344CB8AC3E}">
        <p14:creationId xmlns:p14="http://schemas.microsoft.com/office/powerpoint/2010/main" val="3551972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1398</Words>
  <Application>Microsoft Office PowerPoint</Application>
  <PresentationFormat>Widescreen</PresentationFormat>
  <Paragraphs>82</Paragraphs>
  <Slides>48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Fira Sans Extra Condensed Medium</vt:lpstr>
      <vt:lpstr>Times New Roman</vt:lpstr>
      <vt:lpstr>Wingdings</vt:lpstr>
      <vt:lpstr>Office Theme</vt:lpstr>
      <vt:lpstr>UIControl in Swift</vt:lpstr>
      <vt:lpstr>TABLE OF CONTENTS</vt:lpstr>
      <vt:lpstr>OVERVIEW</vt:lpstr>
      <vt:lpstr>PowerPoint Presentation</vt:lpstr>
      <vt:lpstr>MECHANISM AND TYPES</vt:lpstr>
      <vt:lpstr>MECHANISM</vt:lpstr>
      <vt:lpstr>PowerPoint Presentation</vt:lpstr>
      <vt:lpstr>UIControl.event </vt:lpstr>
      <vt:lpstr>UIControl.state </vt:lpstr>
      <vt:lpstr>TYPES</vt:lpstr>
      <vt:lpstr>INITIALIZATION AND USING</vt:lpstr>
      <vt:lpstr>UIButton</vt:lpstr>
      <vt:lpstr>Create UIButton by drag and drop</vt:lpstr>
      <vt:lpstr>PowerPoint Presentation</vt:lpstr>
      <vt:lpstr>PowerPoint Presentation</vt:lpstr>
      <vt:lpstr>Create UIButton with code</vt:lpstr>
      <vt:lpstr>PowerPoint Presentation</vt:lpstr>
      <vt:lpstr>UIDatePicker</vt:lpstr>
      <vt:lpstr>PowerPoint Presentation</vt:lpstr>
      <vt:lpstr>Action and display date format</vt:lpstr>
      <vt:lpstr>PowerPoint Presentation</vt:lpstr>
      <vt:lpstr>PowerPoint Presentation</vt:lpstr>
      <vt:lpstr>UISegmentedControl</vt:lpstr>
      <vt:lpstr>Create UISegmentedControl by drag and drop</vt:lpstr>
      <vt:lpstr>PowerPoint Presentation</vt:lpstr>
      <vt:lpstr>PowerPoint Presentation</vt:lpstr>
      <vt:lpstr>PowerPoint Presentation</vt:lpstr>
      <vt:lpstr>PowerPoint Presentation</vt:lpstr>
      <vt:lpstr>Create UISegmentedControl with code</vt:lpstr>
      <vt:lpstr>PowerPoint Presentation</vt:lpstr>
      <vt:lpstr>UISlider</vt:lpstr>
      <vt:lpstr>Create UISlider by drag and drop</vt:lpstr>
      <vt:lpstr>PowerPoint Presentation</vt:lpstr>
      <vt:lpstr>PowerPoint Presentation</vt:lpstr>
      <vt:lpstr>Create UISlider with code</vt:lpstr>
      <vt:lpstr>UIStepper</vt:lpstr>
      <vt:lpstr>Create UIStepper by drag and drop</vt:lpstr>
      <vt:lpstr>PowerPoint Presentation</vt:lpstr>
      <vt:lpstr>PowerPoint Presentation</vt:lpstr>
      <vt:lpstr>PowerPoint Presentation</vt:lpstr>
      <vt:lpstr>Create UIStepper with code</vt:lpstr>
      <vt:lpstr>PowerPoint Presentation</vt:lpstr>
      <vt:lpstr>UISwitch</vt:lpstr>
      <vt:lpstr>Create UISwitch by drag and drop</vt:lpstr>
      <vt:lpstr>PowerPoint Presentation</vt:lpstr>
      <vt:lpstr>Create UISwitch with code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UIControl in Swift</dc:title>
  <dc:creator>nam tran</dc:creator>
  <cp:lastModifiedBy>nam tran</cp:lastModifiedBy>
  <cp:revision>124</cp:revision>
  <dcterms:created xsi:type="dcterms:W3CDTF">2021-08-13T09:43:23Z</dcterms:created>
  <dcterms:modified xsi:type="dcterms:W3CDTF">2021-08-16T08:49:50Z</dcterms:modified>
</cp:coreProperties>
</file>